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3"/>
  </p:notesMasterIdLst>
  <p:sldIdLst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81" r:id="rId16"/>
    <p:sldId id="279" r:id="rId17"/>
    <p:sldId id="280" r:id="rId18"/>
    <p:sldId id="282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6"/>
            <p14:sldId id="277"/>
            <p14:sldId id="281"/>
            <p14:sldId id="279"/>
            <p14:sldId id="280"/>
            <p14:sldId id="282"/>
            <p14:sldId id="283"/>
            <p14:sldId id="284"/>
            <p14:sldId id="285"/>
          </p14:sldIdLst>
        </p14:section>
        <p14:section name="Design, Impress, Work Together" id="{B9B51309-D148-4332-87C2-07BE32FBCA3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D2B4A6"/>
    <a:srgbClr val="734F29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6405" autoAdjust="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Applying Roofline to KNL</a:t>
            </a:r>
            <a:endParaRPr lang="en-US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</a:t>
            </a:r>
            <a:r>
              <a:rPr lang="ko-KR" altLang="en-US" dirty="0"/>
              <a:t> </a:t>
            </a:r>
            <a:r>
              <a:rPr lang="en-US" altLang="ko-KR" dirty="0" smtClean="0"/>
              <a:t>THIRTY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KNL Cluster Mode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4434" y="1634990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Quadrant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2" y="2004322"/>
            <a:ext cx="6286137" cy="4594881"/>
          </a:xfrm>
          <a:prstGeom prst="rect">
            <a:avLst/>
          </a:prstGeom>
        </p:spPr>
      </p:pic>
      <p:sp>
        <p:nvSpPr>
          <p:cNvPr id="7" name="한쪽 모서리가 잘린 사각형 6"/>
          <p:cNvSpPr/>
          <p:nvPr/>
        </p:nvSpPr>
        <p:spPr>
          <a:xfrm>
            <a:off x="6693408" y="1700784"/>
            <a:ext cx="5294376" cy="4992624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altLang="ko-KR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L2 miss encountered</a:t>
            </a:r>
          </a:p>
          <a:p>
            <a:pPr marL="342900" indent="-342900">
              <a:buAutoNum type="arabicPeriod"/>
            </a:pPr>
            <a:endParaRPr lang="en-US" altLang="ko-KR" sz="1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marL="342900" indent="-342900">
              <a:buAutoNum type="arabicPeriod"/>
            </a:pPr>
            <a:r>
              <a:rPr lang="en-US" altLang="ko-KR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Send request to the distributed directory</a:t>
            </a:r>
          </a:p>
          <a:p>
            <a:pPr marL="342900" indent="-342900">
              <a:buAutoNum type="arabicPeriod"/>
            </a:pPr>
            <a:endParaRPr lang="en-US" altLang="ko-KR" sz="1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marL="342900" indent="-342900">
              <a:buAutoNum type="arabicPeriod"/>
            </a:pPr>
            <a:r>
              <a:rPr lang="en-US" altLang="ko-KR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Miss in the directory. Forward to memory</a:t>
            </a:r>
          </a:p>
          <a:p>
            <a:pPr marL="342900" indent="-342900">
              <a:buAutoNum type="arabicPeriod"/>
            </a:pPr>
            <a:endParaRPr lang="en-US" altLang="ko-KR" sz="1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marL="342900" indent="-342900">
              <a:buAutoNum type="arabicPeriod"/>
            </a:pPr>
            <a:r>
              <a:rPr lang="en-US" altLang="ko-KR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Memory sends the data to the requestor</a:t>
            </a:r>
            <a:endParaRPr lang="en-US" altLang="ko-KR" sz="1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114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KNL Cluster Mode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4434" y="163499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Sub-NUMA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8" y="2004322"/>
            <a:ext cx="6243470" cy="4586918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6693408" y="1700784"/>
            <a:ext cx="5294376" cy="4992624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altLang="ko-KR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L2 miss encountered</a:t>
            </a:r>
          </a:p>
          <a:p>
            <a:pPr marL="342900" indent="-342900">
              <a:buAutoNum type="arabicPeriod"/>
            </a:pPr>
            <a:endParaRPr lang="en-US" altLang="ko-KR" sz="1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marL="342900" indent="-342900">
              <a:buAutoNum type="arabicPeriod"/>
            </a:pPr>
            <a:r>
              <a:rPr lang="en-US" altLang="ko-KR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Send request to the distributed directory</a:t>
            </a:r>
          </a:p>
          <a:p>
            <a:pPr marL="342900" indent="-342900">
              <a:buAutoNum type="arabicPeriod"/>
            </a:pPr>
            <a:endParaRPr lang="en-US" altLang="ko-KR" sz="1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marL="342900" indent="-342900">
              <a:buAutoNum type="arabicPeriod"/>
            </a:pPr>
            <a:r>
              <a:rPr lang="en-US" altLang="ko-KR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Miss in the directory. Forward to memory</a:t>
            </a:r>
          </a:p>
          <a:p>
            <a:pPr marL="342900" indent="-342900">
              <a:buAutoNum type="arabicPeriod"/>
            </a:pPr>
            <a:endParaRPr lang="en-US" altLang="ko-KR" sz="1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marL="342900" indent="-342900">
              <a:buAutoNum type="arabicPeriod"/>
            </a:pPr>
            <a:r>
              <a:rPr lang="en-US" altLang="ko-KR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Memory sends the data to the requestor</a:t>
            </a:r>
            <a:endParaRPr lang="en-US" altLang="ko-KR" sz="1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762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Review - 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Tools and Methods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815958" y="2440850"/>
            <a:ext cx="832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To measure the maximum sustained </a:t>
            </a:r>
            <a:r>
              <a:rPr lang="en-US" altLang="ko-KR" dirty="0" err="1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bandwith</a:t>
            </a:r>
            <a:r>
              <a:rPr lang="en-US" altLang="ko-KR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at each of the cache hierarchy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56834" y="1787390"/>
            <a:ext cx="3443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Empirical Roofline </a:t>
            </a:r>
            <a:r>
              <a:rPr lang="en-US" altLang="ko-KR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Tookit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(ERT)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37" y="2892478"/>
            <a:ext cx="4469303" cy="3826238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6740251" y="5599576"/>
            <a:ext cx="545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https://bitbucket.org/berkeleylab/cs-roofline-toolkit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568952" y="6051204"/>
            <a:ext cx="7623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https://crd.lbl.gov/departments/computer-science/PAR/research/roofline/</a:t>
            </a:r>
          </a:p>
        </p:txBody>
      </p:sp>
    </p:spTree>
    <p:extLst>
      <p:ext uri="{BB962C8B-B14F-4D97-AF65-F5344CB8AC3E}">
        <p14:creationId xmlns:p14="http://schemas.microsoft.com/office/powerpoint/2010/main" val="41403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Review - 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Tools and Methods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4434" y="1634990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n</a:t>
            </a:r>
            <a:r>
              <a:rPr lang="en-US" altLang="ko-KR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umactl</a:t>
            </a:r>
            <a:endParaRPr lang="en-US" altLang="ko-KR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366836" y="2430444"/>
            <a:ext cx="9224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Numactl</a:t>
            </a:r>
            <a:r>
              <a:rPr lang="en-US" altLang="ko-KR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runs processes with a specific NUMA scheduling or memory placement policy</a:t>
            </a:r>
            <a:endParaRPr lang="en-US" altLang="ko-KR" dirty="0">
              <a:solidFill>
                <a:srgbClr val="FF0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319" y="3582514"/>
            <a:ext cx="7965594" cy="223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Review - 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Tools and Methods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4434" y="1634990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OpenMP</a:t>
            </a:r>
            <a:endParaRPr lang="en-US" altLang="ko-KR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60966" y="2474304"/>
            <a:ext cx="543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OpenMP</a:t>
            </a:r>
            <a:r>
              <a:rPr lang="en-US" altLang="ko-KR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provides a second level of parallelization</a:t>
            </a:r>
            <a:endParaRPr lang="en-US" altLang="ko-KR" dirty="0">
              <a:solidFill>
                <a:srgbClr val="FF0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2" name="AutoShape 2" descr="numactl 사용법에 대한 이미지 검색결과"/>
          <p:cNvSpPr>
            <a:spLocks noChangeAspect="1" noChangeArrowheads="1"/>
          </p:cNvSpPr>
          <p:nvPr/>
        </p:nvSpPr>
        <p:spPr bwMode="auto">
          <a:xfrm>
            <a:off x="155574" y="-144463"/>
            <a:ext cx="2574899" cy="257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4" descr="numactl 사용법에 대한 이미지 검색결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8" descr="openmp에 대한 이미지 검색결과"/>
          <p:cNvSpPr>
            <a:spLocks noChangeAspect="1" noChangeArrowheads="1"/>
          </p:cNvSpPr>
          <p:nvPr/>
        </p:nvSpPr>
        <p:spPr bwMode="auto">
          <a:xfrm>
            <a:off x="1519236" y="36361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6" name="Picture 12" descr="openmp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98" y="3495936"/>
            <a:ext cx="6067236" cy="219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7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Review - 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Tools and Methods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4434" y="1634990"/>
            <a:ext cx="4830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Intel Software Development Emulator (SDE)</a:t>
            </a:r>
            <a:endParaRPr lang="en-US" altLang="ko-KR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88399" y="2430444"/>
            <a:ext cx="5381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To count the number of floating-point operations</a:t>
            </a:r>
            <a:endParaRPr lang="en-US" altLang="ko-KR" dirty="0">
              <a:solidFill>
                <a:srgbClr val="FF0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44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Review - 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Tools and Methods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4434" y="1634990"/>
            <a:ext cx="240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Intel </a:t>
            </a:r>
            <a:r>
              <a:rPr lang="en-US" altLang="ko-KR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Vtune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Amplifier</a:t>
            </a:r>
            <a:endParaRPr lang="en-US" altLang="ko-KR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82917" y="2430444"/>
            <a:ext cx="839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To measure data movement at both the DDR and MCDRAM </a:t>
            </a:r>
            <a:r>
              <a:rPr lang="en-US" altLang="ko-KR" dirty="0" err="1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momory</a:t>
            </a:r>
            <a:r>
              <a:rPr lang="en-US" altLang="ko-KR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interfaces</a:t>
            </a:r>
            <a:endParaRPr lang="en-US" altLang="ko-KR" dirty="0">
              <a:solidFill>
                <a:srgbClr val="FF0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62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Review - 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Kernels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4434" y="1634990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WARP-PICSAR</a:t>
            </a:r>
            <a:endParaRPr lang="en-US" altLang="ko-KR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94" y="2004322"/>
            <a:ext cx="7319046" cy="165898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61" y="3784599"/>
            <a:ext cx="8657511" cy="288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Review - 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Kernels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4434" y="1634990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EMGeo</a:t>
            </a:r>
            <a:endParaRPr lang="en-US" altLang="ko-KR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57" y="2157875"/>
            <a:ext cx="6617519" cy="197745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461" y="4135332"/>
            <a:ext cx="7481312" cy="250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Review - 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Kernels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4434" y="1634990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MFDn</a:t>
            </a:r>
            <a:endParaRPr lang="en-US" altLang="ko-KR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3" y="2722036"/>
            <a:ext cx="10584988" cy="27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KNL Memory Mode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4434" y="1634990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Flat Mode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2" y="2970630"/>
            <a:ext cx="4854833" cy="1805061"/>
          </a:xfrm>
          <a:prstGeom prst="rect">
            <a:avLst/>
          </a:prstGeom>
        </p:spPr>
      </p:pic>
      <p:sp>
        <p:nvSpPr>
          <p:cNvPr id="2" name="한쪽 모서리가 잘린 사각형 1"/>
          <p:cNvSpPr/>
          <p:nvPr/>
        </p:nvSpPr>
        <p:spPr>
          <a:xfrm>
            <a:off x="6693408" y="1700784"/>
            <a:ext cx="5294376" cy="4992624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MCDRAM</a:t>
            </a:r>
            <a:r>
              <a:rPr lang="ko-KR" altLang="en-US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을 메모리로 사용</a:t>
            </a:r>
            <a:endParaRPr lang="en-US" altLang="ko-KR" sz="1600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endParaRPr lang="en-US" altLang="ko-KR" sz="1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ko-KR" altLang="en-US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소프트웨어 설계 비용 증가</a:t>
            </a:r>
            <a:endParaRPr lang="en-US" altLang="ko-KR" sz="1600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endParaRPr lang="en-US" altLang="ko-KR" sz="1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en-US" altLang="ko-KR" sz="1600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memkind</a:t>
            </a:r>
            <a:r>
              <a:rPr lang="en-US" altLang="ko-KR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, </a:t>
            </a:r>
            <a:r>
              <a:rPr lang="en-US" altLang="ko-KR" sz="1600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numactl</a:t>
            </a:r>
            <a:r>
              <a:rPr lang="en-US" altLang="ko-KR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ko-KR" altLang="en-US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라이브러리 활용</a:t>
            </a:r>
            <a:endParaRPr lang="en-US" altLang="ko-KR" sz="1600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endParaRPr lang="en-US" altLang="ko-KR" sz="1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ko-KR" altLang="en-US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메모리 </a:t>
            </a:r>
            <a:r>
              <a:rPr lang="ko-KR" altLang="en-US" sz="1600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최대용량</a:t>
            </a:r>
            <a:r>
              <a:rPr lang="ko-KR" altLang="en-US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확장 효과</a:t>
            </a:r>
            <a:endParaRPr lang="en-US" altLang="ko-KR" sz="1600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endParaRPr lang="en-US" altLang="ko-KR" sz="1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218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Review - 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Kernels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4434" y="1634990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BerkeleyGW</a:t>
            </a:r>
            <a:endParaRPr lang="en-US" altLang="ko-KR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81" y="2073202"/>
            <a:ext cx="6245072" cy="185313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59" y="3998637"/>
            <a:ext cx="7709115" cy="25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KNL Memory Mode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4434" y="1634990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Cache Mode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60" y="2983008"/>
            <a:ext cx="4763213" cy="1715882"/>
          </a:xfrm>
          <a:prstGeom prst="rect">
            <a:avLst/>
          </a:prstGeom>
        </p:spPr>
      </p:pic>
      <p:sp>
        <p:nvSpPr>
          <p:cNvPr id="6" name="한쪽 모서리가 잘린 사각형 5"/>
          <p:cNvSpPr/>
          <p:nvPr/>
        </p:nvSpPr>
        <p:spPr>
          <a:xfrm>
            <a:off x="6693408" y="1700784"/>
            <a:ext cx="5294376" cy="4992624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MCDRAM</a:t>
            </a:r>
            <a:r>
              <a:rPr lang="ko-KR" altLang="en-US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을 캐시로 사용</a:t>
            </a:r>
            <a:endParaRPr lang="en-US" altLang="ko-KR" sz="1600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endParaRPr lang="en-US" altLang="ko-KR" sz="1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ko-KR" altLang="en-US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소프트웨어 독립성 유지</a:t>
            </a:r>
            <a:endParaRPr lang="en-US" altLang="ko-KR" sz="1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endParaRPr lang="en-US" altLang="ko-KR" sz="1600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en-US" altLang="ko-KR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L3</a:t>
            </a:r>
            <a:r>
              <a:rPr lang="ko-KR" altLang="en-US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캐시로 </a:t>
            </a:r>
            <a:r>
              <a:rPr lang="en-US" altLang="ko-KR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directed mapped associativity </a:t>
            </a:r>
            <a:r>
              <a:rPr lang="ko-KR" altLang="en-US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방법 사용</a:t>
            </a:r>
            <a:endParaRPr lang="en-US" altLang="ko-KR" sz="1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endParaRPr lang="en-US" altLang="ko-KR" sz="1600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ko-KR" altLang="en-US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캐시 미스 발생시 </a:t>
            </a:r>
            <a:r>
              <a:rPr lang="en-US" altLang="ko-KR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DDR</a:t>
            </a:r>
            <a:r>
              <a:rPr lang="ko-KR" altLang="en-US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보다 성능이 떨어짐</a:t>
            </a:r>
            <a:endParaRPr lang="en-US" altLang="ko-KR" sz="1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660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KNL Memory Mode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4434" y="1634990"/>
            <a:ext cx="15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Hybrid Mode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44" y="3001114"/>
            <a:ext cx="4579762" cy="1662943"/>
          </a:xfrm>
          <a:prstGeom prst="rect">
            <a:avLst/>
          </a:prstGeom>
        </p:spPr>
      </p:pic>
      <p:sp>
        <p:nvSpPr>
          <p:cNvPr id="6" name="한쪽 모서리가 잘린 사각형 5"/>
          <p:cNvSpPr/>
          <p:nvPr/>
        </p:nvSpPr>
        <p:spPr>
          <a:xfrm>
            <a:off x="6693408" y="1700784"/>
            <a:ext cx="5294376" cy="4992624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Flat </a:t>
            </a:r>
            <a:r>
              <a:rPr lang="ko-KR" altLang="en-US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모드와 </a:t>
            </a:r>
            <a:r>
              <a:rPr lang="en-US" altLang="ko-KR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Cache</a:t>
            </a:r>
            <a:r>
              <a:rPr lang="ko-KR" altLang="en-US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모드를 합친 개념</a:t>
            </a:r>
            <a:endParaRPr lang="en-US" altLang="ko-KR" sz="1600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endParaRPr lang="en-US" altLang="ko-KR" sz="1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ko-KR" altLang="en-US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비율에 따라 </a:t>
            </a:r>
            <a:r>
              <a:rPr lang="en-US" altLang="ko-KR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25% 50% 75% </a:t>
            </a:r>
            <a:r>
              <a:rPr lang="ko-KR" altLang="en-US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등</a:t>
            </a:r>
            <a:r>
              <a:rPr lang="en-US" altLang="ko-KR" sz="16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ko-KR" altLang="en-US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달라짐</a:t>
            </a:r>
            <a:endParaRPr lang="en-US" altLang="ko-KR" sz="1600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39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KNL Memory Mode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4434" y="1634990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Access Time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86" y="2004322"/>
            <a:ext cx="7881611" cy="4394219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3063835" y="3930732"/>
            <a:ext cx="2072244" cy="2072244"/>
          </a:xfrm>
          <a:prstGeom prst="ellipse">
            <a:avLst/>
          </a:prstGeom>
          <a:solidFill>
            <a:schemeClr val="accent2">
              <a:alpha val="3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6493824" y="1808380"/>
            <a:ext cx="2496426" cy="2496426"/>
          </a:xfrm>
          <a:prstGeom prst="ellipse">
            <a:avLst/>
          </a:prstGeom>
          <a:solidFill>
            <a:schemeClr val="accent6">
              <a:alpha val="3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592019" y="2871927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Cache Coherence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9592019" y="3333085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Cache Miss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214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KNL Memory Mode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4434" y="1634990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Access Time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87" y="1855898"/>
            <a:ext cx="7508565" cy="4577846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4551000" y="5611091"/>
            <a:ext cx="534121" cy="976541"/>
            <a:chOff x="4533187" y="5611091"/>
            <a:chExt cx="534121" cy="976541"/>
          </a:xfrm>
        </p:grpSpPr>
        <p:sp>
          <p:nvSpPr>
            <p:cNvPr id="10" name="직사각형 9"/>
            <p:cNvSpPr/>
            <p:nvPr/>
          </p:nvSpPr>
          <p:spPr>
            <a:xfrm>
              <a:off x="4533187" y="6279855"/>
              <a:ext cx="5341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 smtClean="0">
                  <a:solidFill>
                    <a:srgbClr val="FF000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</a:rPr>
                <a:t>Max</a:t>
              </a:r>
              <a:endParaRPr lang="ko-KR" alt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직선 화살표 연결선 13"/>
            <p:cNvCxnSpPr/>
            <p:nvPr/>
          </p:nvCxnSpPr>
          <p:spPr>
            <a:xfrm flipV="1">
              <a:off x="4791694" y="5611091"/>
              <a:ext cx="0" cy="6650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6" name="타원 15"/>
          <p:cNvSpPr/>
          <p:nvPr/>
        </p:nvSpPr>
        <p:spPr>
          <a:xfrm>
            <a:off x="6404759" y="2093388"/>
            <a:ext cx="2496426" cy="2496426"/>
          </a:xfrm>
          <a:prstGeom prst="ellipse">
            <a:avLst/>
          </a:prstGeom>
          <a:solidFill>
            <a:schemeClr val="accent4">
              <a:alpha val="3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597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KNL Memory Mode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4434" y="1634990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Bandwidth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71" y="2004322"/>
            <a:ext cx="7516291" cy="422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KNL Memory Mode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4434" y="1634990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Bandwidth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5" y="2430444"/>
            <a:ext cx="10295906" cy="3712750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3616036" y="3794167"/>
            <a:ext cx="6755079" cy="0"/>
            <a:chOff x="3616036" y="3794167"/>
            <a:chExt cx="6755079" cy="0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3616036" y="3794167"/>
              <a:ext cx="61157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9759536" y="3794167"/>
              <a:ext cx="61157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311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KNL Cluster Mode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4434" y="163499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All to All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0" y="2004322"/>
            <a:ext cx="6288022" cy="4528802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6693408" y="1700784"/>
            <a:ext cx="5294376" cy="4992624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altLang="ko-KR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L2 miss encountered</a:t>
            </a:r>
          </a:p>
          <a:p>
            <a:pPr marL="342900" indent="-342900">
              <a:buAutoNum type="arabicPeriod"/>
            </a:pPr>
            <a:endParaRPr lang="en-US" altLang="ko-KR" sz="1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marL="342900" indent="-342900">
              <a:buAutoNum type="arabicPeriod"/>
            </a:pPr>
            <a:r>
              <a:rPr lang="en-US" altLang="ko-KR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Send request to the distributed directory</a:t>
            </a:r>
          </a:p>
          <a:p>
            <a:pPr marL="342900" indent="-342900">
              <a:buAutoNum type="arabicPeriod"/>
            </a:pPr>
            <a:endParaRPr lang="en-US" altLang="ko-KR" sz="1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marL="342900" indent="-342900">
              <a:buAutoNum type="arabicPeriod"/>
            </a:pPr>
            <a:r>
              <a:rPr lang="en-US" altLang="ko-KR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Miss in the directory. Forward to memory</a:t>
            </a:r>
          </a:p>
          <a:p>
            <a:pPr marL="342900" indent="-342900">
              <a:buAutoNum type="arabicPeriod"/>
            </a:pPr>
            <a:endParaRPr lang="en-US" altLang="ko-KR" sz="1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marL="342900" indent="-342900">
              <a:buAutoNum type="arabicPeriod"/>
            </a:pPr>
            <a:r>
              <a:rPr lang="en-US" altLang="ko-KR" sz="1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Memory sends the data to the requestor</a:t>
            </a:r>
            <a:endParaRPr lang="en-US" altLang="ko-KR" sz="1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491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8897</TotalTime>
  <Words>301</Words>
  <Application>Microsoft Office PowerPoint</Application>
  <PresentationFormat>와이드스크린</PresentationFormat>
  <Paragraphs>89</Paragraphs>
  <Slides>20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Adobe 고딕 Std B</vt:lpstr>
      <vt:lpstr>Arial</vt:lpstr>
      <vt:lpstr>Calibri</vt:lpstr>
      <vt:lpstr>Segoe UI</vt:lpstr>
      <vt:lpstr>Segoe UI Light</vt:lpstr>
      <vt:lpstr>WelcomeDoc</vt:lpstr>
      <vt:lpstr>Applying Roofline to KNL</vt:lpstr>
      <vt:lpstr>KNL Memory Mode</vt:lpstr>
      <vt:lpstr>KNL Memory Mode</vt:lpstr>
      <vt:lpstr>KNL Memory Mode</vt:lpstr>
      <vt:lpstr>KNL Memory Mode</vt:lpstr>
      <vt:lpstr>KNL Memory Mode</vt:lpstr>
      <vt:lpstr>KNL Memory Mode</vt:lpstr>
      <vt:lpstr>KNL Memory Mode</vt:lpstr>
      <vt:lpstr>KNL Cluster Mode</vt:lpstr>
      <vt:lpstr>KNL Cluster Mode</vt:lpstr>
      <vt:lpstr>KNL Cluster Mode</vt:lpstr>
      <vt:lpstr>Review - Tools and Methods</vt:lpstr>
      <vt:lpstr>Review - Tools and Methods</vt:lpstr>
      <vt:lpstr>Review - Tools and Methods</vt:lpstr>
      <vt:lpstr>Review - Tools and Methods</vt:lpstr>
      <vt:lpstr>Review - Tools and Methods</vt:lpstr>
      <vt:lpstr>Review - Kernels</vt:lpstr>
      <vt:lpstr>Review - Kernels</vt:lpstr>
      <vt:lpstr>Review - Kernels</vt:lpstr>
      <vt:lpstr>Review - Kernels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음성 기반 회의록</dc:title>
  <dc:creator>Registered User</dc:creator>
  <cp:keywords/>
  <cp:lastModifiedBy>yun</cp:lastModifiedBy>
  <cp:revision>323</cp:revision>
  <dcterms:created xsi:type="dcterms:W3CDTF">2017-06-04T12:35:01Z</dcterms:created>
  <dcterms:modified xsi:type="dcterms:W3CDTF">2018-07-17T03:18:09Z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