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notesMasterIdLst>
    <p:notesMasterId r:id="rId10"/>
  </p:notesMasterIdLst>
  <p:sldIdLst>
    <p:sldId id="256" r:id="rId3"/>
    <p:sldId id="281" r:id="rId4"/>
    <p:sldId id="282" r:id="rId5"/>
    <p:sldId id="279" r:id="rId6"/>
    <p:sldId id="280" r:id="rId7"/>
    <p:sldId id="285" r:id="rId8"/>
    <p:sldId id="28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elcome" id="{E75E278A-FF0E-49A4-B170-79828D63BBAD}">
          <p14:sldIdLst>
            <p14:sldId id="256"/>
            <p14:sldId id="281"/>
            <p14:sldId id="282"/>
            <p14:sldId id="279"/>
            <p14:sldId id="280"/>
            <p14:sldId id="285"/>
            <p14:sldId id="28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4726"/>
    <a:srgbClr val="D2B4A6"/>
    <a:srgbClr val="734F29"/>
    <a:srgbClr val="DD462F"/>
    <a:srgbClr val="AEB785"/>
    <a:srgbClr val="EFD5A2"/>
    <a:srgbClr val="3B3026"/>
    <a:srgbClr val="ECE1CA"/>
    <a:srgbClr val="79553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799B23B-EC83-4686-B30A-512413B5E67A}" styleName="밝은 스타일 3 - 강조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밝은 스타일 1 - 강조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6405" autoAdjust="0"/>
  </p:normalViewPr>
  <p:slideViewPr>
    <p:cSldViewPr snapToGrid="0">
      <p:cViewPr varScale="1">
        <p:scale>
          <a:sx n="128" d="100"/>
          <a:sy n="128" d="100"/>
        </p:scale>
        <p:origin x="173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다이제" userId="986312016_tp_dropbox" providerId="OAuth2" clId="{E6D6DB02-EDD1-5641-9BD4-A2D72D53DB6E}"/>
    <pc:docChg chg="undo custSel modSld">
      <pc:chgData name="다이제" userId="986312016_tp_dropbox" providerId="OAuth2" clId="{E6D6DB02-EDD1-5641-9BD4-A2D72D53DB6E}" dt="2018-09-19T07:00:51.232" v="444" actId="20577"/>
      <pc:docMkLst>
        <pc:docMk/>
      </pc:docMkLst>
      <pc:sldChg chg="modSp">
        <pc:chgData name="다이제" userId="986312016_tp_dropbox" providerId="OAuth2" clId="{E6D6DB02-EDD1-5641-9BD4-A2D72D53DB6E}" dt="2018-09-19T06:38:57.637" v="1" actId="1076"/>
        <pc:sldMkLst>
          <pc:docMk/>
          <pc:sldMk cId="2471807738" sldId="256"/>
        </pc:sldMkLst>
        <pc:spChg chg="mod">
          <ac:chgData name="다이제" userId="986312016_tp_dropbox" providerId="OAuth2" clId="{E6D6DB02-EDD1-5641-9BD4-A2D72D53DB6E}" dt="2018-09-19T06:38:57.637" v="1" actId="1076"/>
          <ac:spMkLst>
            <pc:docMk/>
            <pc:sldMk cId="2471807738" sldId="256"/>
            <ac:spMk id="2" creationId="{00000000-0000-0000-0000-000000000000}"/>
          </ac:spMkLst>
        </pc:spChg>
      </pc:sldChg>
      <pc:sldChg chg="modSp">
        <pc:chgData name="다이제" userId="986312016_tp_dropbox" providerId="OAuth2" clId="{E6D6DB02-EDD1-5641-9BD4-A2D72D53DB6E}" dt="2018-09-19T06:49:25.695" v="298" actId="20577"/>
        <pc:sldMkLst>
          <pc:docMk/>
          <pc:sldMk cId="3887639723" sldId="279"/>
        </pc:sldMkLst>
        <pc:spChg chg="mod">
          <ac:chgData name="다이제" userId="986312016_tp_dropbox" providerId="OAuth2" clId="{E6D6DB02-EDD1-5641-9BD4-A2D72D53DB6E}" dt="2018-09-19T06:49:25.695" v="298" actId="20577"/>
          <ac:spMkLst>
            <pc:docMk/>
            <pc:sldMk cId="3887639723" sldId="279"/>
            <ac:spMk id="15" creationId="{00000000-0000-0000-0000-000000000000}"/>
          </ac:spMkLst>
        </pc:spChg>
      </pc:sldChg>
      <pc:sldChg chg="modSp">
        <pc:chgData name="다이제" userId="986312016_tp_dropbox" providerId="OAuth2" clId="{E6D6DB02-EDD1-5641-9BD4-A2D72D53DB6E}" dt="2018-09-19T07:00:51.232" v="444" actId="20577"/>
        <pc:sldMkLst>
          <pc:docMk/>
          <pc:sldMk cId="742021589" sldId="280"/>
        </pc:sldMkLst>
        <pc:spChg chg="mod">
          <ac:chgData name="다이제" userId="986312016_tp_dropbox" providerId="OAuth2" clId="{E6D6DB02-EDD1-5641-9BD4-A2D72D53DB6E}" dt="2018-09-19T07:00:51.232" v="444" actId="20577"/>
          <ac:spMkLst>
            <pc:docMk/>
            <pc:sldMk cId="742021589" sldId="280"/>
            <ac:spMk id="15" creationId="{00000000-0000-0000-0000-000000000000}"/>
          </ac:spMkLst>
        </pc:spChg>
      </pc:sldChg>
      <pc:sldChg chg="modSp">
        <pc:chgData name="다이제" userId="986312016_tp_dropbox" providerId="OAuth2" clId="{E6D6DB02-EDD1-5641-9BD4-A2D72D53DB6E}" dt="2018-09-19T06:39:22.716" v="5" actId="20577"/>
        <pc:sldMkLst>
          <pc:docMk/>
          <pc:sldMk cId="271572666" sldId="281"/>
        </pc:sldMkLst>
        <pc:spChg chg="mod">
          <ac:chgData name="다이제" userId="986312016_tp_dropbox" providerId="OAuth2" clId="{E6D6DB02-EDD1-5641-9BD4-A2D72D53DB6E}" dt="2018-09-19T06:39:22.716" v="5" actId="20577"/>
          <ac:spMkLst>
            <pc:docMk/>
            <pc:sldMk cId="271572666" sldId="281"/>
            <ac:spMk id="43" creationId="{00000000-0000-0000-0000-000000000000}"/>
          </ac:spMkLst>
        </pc:spChg>
      </pc:sldChg>
      <pc:sldChg chg="modSp">
        <pc:chgData name="다이제" userId="986312016_tp_dropbox" providerId="OAuth2" clId="{E6D6DB02-EDD1-5641-9BD4-A2D72D53DB6E}" dt="2018-09-19T06:44:30.512" v="146" actId="20577"/>
        <pc:sldMkLst>
          <pc:docMk/>
          <pc:sldMk cId="730647661" sldId="282"/>
        </pc:sldMkLst>
        <pc:spChg chg="mod">
          <ac:chgData name="다이제" userId="986312016_tp_dropbox" providerId="OAuth2" clId="{E6D6DB02-EDD1-5641-9BD4-A2D72D53DB6E}" dt="2018-09-19T06:44:30.512" v="146" actId="20577"/>
          <ac:spMkLst>
            <pc:docMk/>
            <pc:sldMk cId="730647661" sldId="282"/>
            <ac:spMk id="4" creationId="{00000000-0000-0000-0000-000000000000}"/>
          </ac:spMkLst>
        </pc:spChg>
        <pc:spChg chg="mod">
          <ac:chgData name="다이제" userId="986312016_tp_dropbox" providerId="OAuth2" clId="{E6D6DB02-EDD1-5641-9BD4-A2D72D53DB6E}" dt="2018-09-19T06:42:18.677" v="71" actId="20577"/>
          <ac:spMkLst>
            <pc:docMk/>
            <pc:sldMk cId="730647661" sldId="282"/>
            <ac:spMk id="5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3577B-6902-467D-A26C-08A0DD5E4E03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1EA0F-A667-4B49-8422-0062BC55E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769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061006"/>
            <a:ext cx="10515600" cy="2387600"/>
          </a:xfrm>
        </p:spPr>
        <p:txBody>
          <a:bodyPr anchor="b">
            <a:normAutofit/>
          </a:bodyPr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2" y="5110609"/>
            <a:ext cx="6705599" cy="1137793"/>
          </a:xfr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spcBef>
                <a:spcPts val="600"/>
              </a:spcBef>
              <a:buNone/>
              <a:defRPr sz="2800">
                <a:solidFill>
                  <a:srgbClr val="D2472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ko-KR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altLang="ko-K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596921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95346" y="0"/>
            <a:ext cx="2096655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215419" y="365125"/>
            <a:ext cx="1819564" cy="5811838"/>
          </a:xfrm>
        </p:spPr>
        <p:txBody>
          <a:bodyPr vert="eaVert"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10095346" y="0"/>
            <a:ext cx="2096655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302266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434" y="0"/>
            <a:ext cx="10749367" cy="1208868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825625"/>
            <a:ext cx="4167753" cy="435133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Aft>
                <a:spcPts val="1200"/>
              </a:spcAft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  <a:lvl2pPr>
              <a:lnSpc>
                <a:spcPct val="150000"/>
              </a:lnSpc>
              <a:spcAft>
                <a:spcPts val="1200"/>
              </a:spcAft>
              <a:defRPr sz="1400">
                <a:solidFill>
                  <a:schemeClr val="bg1">
                    <a:lumMod val="50000"/>
                  </a:schemeClr>
                </a:solidFill>
              </a:defRPr>
            </a:lvl2pPr>
            <a:lvl3pPr>
              <a:lnSpc>
                <a:spcPct val="150000"/>
              </a:lnSpc>
              <a:spcAft>
                <a:spcPts val="1200"/>
              </a:spcAft>
              <a:defRPr sz="1200">
                <a:solidFill>
                  <a:schemeClr val="bg1">
                    <a:lumMod val="50000"/>
                  </a:schemeClr>
                </a:solidFill>
              </a:defRPr>
            </a:lvl3pPr>
            <a:lvl4pPr>
              <a:lnSpc>
                <a:spcPct val="150000"/>
              </a:lnSpc>
              <a:spcAft>
                <a:spcPts val="1200"/>
              </a:spcAft>
              <a:defRPr sz="1100">
                <a:solidFill>
                  <a:schemeClr val="bg1">
                    <a:lumMod val="50000"/>
                  </a:schemeClr>
                </a:solidFill>
              </a:defRPr>
            </a:lvl4pPr>
            <a:lvl5pPr>
              <a:lnSpc>
                <a:spcPct val="150000"/>
              </a:lnSpc>
              <a:spcAft>
                <a:spcPts val="1200"/>
              </a:spcAft>
              <a:defRPr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656882" y="1709738"/>
            <a:ext cx="653511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1" y="2402238"/>
            <a:ext cx="4508715" cy="2187227"/>
          </a:xfrm>
        </p:spPr>
        <p:txBody>
          <a:bodyPr anchor="ctr">
            <a:noAutofit/>
          </a:bodyPr>
          <a:lstStyle>
            <a:lvl1pPr algn="l">
              <a:defRPr sz="4800">
                <a:solidFill>
                  <a:srgbClr val="D24726"/>
                </a:solidFill>
              </a:defRPr>
            </a:lvl1pPr>
          </a:lstStyle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308" y="2402237"/>
            <a:ext cx="5269424" cy="2187226"/>
          </a:xfrm>
        </p:spPr>
        <p:txBody>
          <a:bodyPr anchor="ctr">
            <a:normAutofit/>
          </a:bodyPr>
          <a:lstStyle>
            <a:lvl1pPr marL="0" indent="0">
              <a:lnSpc>
                <a:spcPct val="150000"/>
              </a:lnSpc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5656882" y="1709738"/>
            <a:ext cx="653511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altLang="ko-KR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altLang="ko-KR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altLang="ko-KR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altLang="ko-KR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altLang="ko-KR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altLang="ko-KR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altLang="ko-KR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altLang="ko-KR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altLang="ko-KR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altLang="ko-KR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32822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737851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altLang="ko-K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489075"/>
            <a:ext cx="5156200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1851" y="2193927"/>
            <a:ext cx="5156200" cy="397827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altLang="ko-KR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altLang="ko-KR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altLang="ko-KR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altLang="ko-KR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9664" y="1489075"/>
            <a:ext cx="5157787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9664" y="2193927"/>
            <a:ext cx="5157787" cy="397827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altLang="ko-KR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altLang="ko-KR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altLang="ko-KR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altLang="ko-KR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altLang="ko-KR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606029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00814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432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altLang="ko-KR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altLang="ko-KR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altLang="ko-KR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altLang="ko-KR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altLang="ko-KR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193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095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EBAAA-29B5-4AF5-BC5F-7E580C29002D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061006"/>
            <a:ext cx="10515600" cy="2387600"/>
          </a:xfrm>
        </p:spPr>
        <p:txBody>
          <a:bodyPr/>
          <a:lstStyle/>
          <a:p>
            <a:r>
              <a:rPr lang="en-US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Pseudo Code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By</a:t>
            </a:r>
            <a:r>
              <a:rPr lang="ko-KR" altLang="en-US" dirty="0"/>
              <a:t> </a:t>
            </a:r>
            <a:r>
              <a:rPr lang="en-US" altLang="ko-KR" dirty="0"/>
              <a:t>THIRTY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807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Application Migration Policy</a:t>
            </a:r>
            <a:endParaRPr lang="ko-KR" altLang="en-US" dirty="0"/>
          </a:p>
        </p:txBody>
      </p:sp>
      <p:grpSp>
        <p:nvGrpSpPr>
          <p:cNvPr id="2077" name="그룹 2076"/>
          <p:cNvGrpSpPr/>
          <p:nvPr/>
        </p:nvGrpSpPr>
        <p:grpSpPr>
          <a:xfrm>
            <a:off x="3519772" y="2550286"/>
            <a:ext cx="4918689" cy="2929239"/>
            <a:chOff x="3518745" y="2619038"/>
            <a:chExt cx="4918689" cy="2966887"/>
          </a:xfrm>
        </p:grpSpPr>
        <p:grpSp>
          <p:nvGrpSpPr>
            <p:cNvPr id="2076" name="그룹 2075"/>
            <p:cNvGrpSpPr/>
            <p:nvPr/>
          </p:nvGrpSpPr>
          <p:grpSpPr>
            <a:xfrm>
              <a:off x="3520800" y="2619038"/>
              <a:ext cx="4916634" cy="2966887"/>
              <a:chOff x="1414358" y="1746591"/>
              <a:chExt cx="8847117" cy="5023261"/>
            </a:xfrm>
          </p:grpSpPr>
          <p:sp>
            <p:nvSpPr>
              <p:cNvPr id="2054" name="직사각형 2053"/>
              <p:cNvSpPr/>
              <p:nvPr/>
            </p:nvSpPr>
            <p:spPr>
              <a:xfrm>
                <a:off x="1414358" y="1746591"/>
                <a:ext cx="8847117" cy="5023261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grpSp>
            <p:nvGrpSpPr>
              <p:cNvPr id="26" name="그룹 25"/>
              <p:cNvGrpSpPr/>
              <p:nvPr/>
            </p:nvGrpSpPr>
            <p:grpSpPr>
              <a:xfrm>
                <a:off x="4744326" y="4966232"/>
                <a:ext cx="2291517" cy="1081238"/>
                <a:chOff x="2811339" y="5025609"/>
                <a:chExt cx="2291517" cy="1081238"/>
              </a:xfrm>
            </p:grpSpPr>
            <p:pic>
              <p:nvPicPr>
                <p:cNvPr id="20" name="그림 19"/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106464" y="5330079"/>
                  <a:ext cx="776768" cy="776768"/>
                </a:xfrm>
                <a:prstGeom prst="rect">
                  <a:avLst/>
                </a:prstGeom>
              </p:spPr>
            </p:pic>
            <p:pic>
              <p:nvPicPr>
                <p:cNvPr id="21" name="그림 20"/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221678" y="5330079"/>
                  <a:ext cx="776768" cy="776768"/>
                </a:xfrm>
                <a:prstGeom prst="rect">
                  <a:avLst/>
                </a:prstGeom>
              </p:spPr>
            </p:pic>
            <p:cxnSp>
              <p:nvCxnSpPr>
                <p:cNvPr id="23" name="직선 연결선 22"/>
                <p:cNvCxnSpPr/>
                <p:nvPr/>
              </p:nvCxnSpPr>
              <p:spPr>
                <a:xfrm>
                  <a:off x="3788228" y="5979225"/>
                  <a:ext cx="516577" cy="0"/>
                </a:xfrm>
                <a:prstGeom prst="line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24" name="직사각형 23"/>
                <p:cNvSpPr/>
                <p:nvPr/>
              </p:nvSpPr>
              <p:spPr>
                <a:xfrm>
                  <a:off x="2811339" y="5029017"/>
                  <a:ext cx="1330324" cy="416879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altLang="ko-KR" sz="1000" dirty="0">
                      <a:latin typeface="Adobe 고딕 Std B" panose="020B0800000000000000" pitchFamily="34" charset="-127"/>
                      <a:ea typeface="Adobe 고딕 Std B" panose="020B0800000000000000" pitchFamily="34" charset="-127"/>
                    </a:rPr>
                    <a:t>MCDRAM</a:t>
                  </a:r>
                  <a:endParaRPr lang="ko-KR" altLang="en-US" sz="1000" dirty="0"/>
                </a:p>
              </p:txBody>
            </p:sp>
            <p:sp>
              <p:nvSpPr>
                <p:cNvPr id="25" name="직사각형 24"/>
                <p:cNvSpPr/>
                <p:nvPr/>
              </p:nvSpPr>
              <p:spPr>
                <a:xfrm>
                  <a:off x="4112900" y="5025609"/>
                  <a:ext cx="989956" cy="416879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altLang="ko-KR" sz="1000" dirty="0">
                      <a:latin typeface="Adobe 고딕 Std B" panose="020B0800000000000000" pitchFamily="34" charset="-127"/>
                      <a:ea typeface="Adobe 고딕 Std B" panose="020B0800000000000000" pitchFamily="34" charset="-127"/>
                    </a:rPr>
                    <a:t>DRAM</a:t>
                  </a:r>
                  <a:endParaRPr lang="ko-KR" altLang="en-US" sz="1000" dirty="0"/>
                </a:p>
              </p:txBody>
            </p:sp>
          </p:grpSp>
          <p:grpSp>
            <p:nvGrpSpPr>
              <p:cNvPr id="2057" name="그룹 2056"/>
              <p:cNvGrpSpPr/>
              <p:nvPr/>
            </p:nvGrpSpPr>
            <p:grpSpPr>
              <a:xfrm>
                <a:off x="5104324" y="1769744"/>
                <a:ext cx="2045676" cy="1894426"/>
                <a:chOff x="5822554" y="588560"/>
                <a:chExt cx="2045676" cy="1894426"/>
              </a:xfrm>
            </p:grpSpPr>
            <p:sp>
              <p:nvSpPr>
                <p:cNvPr id="29" name="직사각형 28"/>
                <p:cNvSpPr/>
                <p:nvPr/>
              </p:nvSpPr>
              <p:spPr>
                <a:xfrm>
                  <a:off x="5822554" y="2066107"/>
                  <a:ext cx="2045676" cy="416879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altLang="ko-KR" sz="1000" dirty="0">
                      <a:latin typeface="Adobe 고딕 Std B" panose="020B0800000000000000" pitchFamily="34" charset="-127"/>
                      <a:ea typeface="Adobe 고딕 Std B" panose="020B0800000000000000" pitchFamily="34" charset="-127"/>
                    </a:rPr>
                    <a:t>2. App Selection</a:t>
                  </a:r>
                  <a:endParaRPr lang="ko-KR" altLang="en-US" sz="1000" dirty="0"/>
                </a:p>
              </p:txBody>
            </p:sp>
            <p:grpSp>
              <p:nvGrpSpPr>
                <p:cNvPr id="2052" name="그룹 2051"/>
                <p:cNvGrpSpPr/>
                <p:nvPr/>
              </p:nvGrpSpPr>
              <p:grpSpPr>
                <a:xfrm>
                  <a:off x="6074417" y="588560"/>
                  <a:ext cx="1516227" cy="1470266"/>
                  <a:chOff x="5519052" y="22304"/>
                  <a:chExt cx="1840523" cy="1790624"/>
                </a:xfrm>
              </p:grpSpPr>
              <p:pic>
                <p:nvPicPr>
                  <p:cNvPr id="31" name="그림 30"/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5519052" y="22304"/>
                    <a:ext cx="920260" cy="920262"/>
                  </a:xfrm>
                  <a:prstGeom prst="rect">
                    <a:avLst/>
                  </a:prstGeom>
                </p:spPr>
              </p:pic>
              <p:pic>
                <p:nvPicPr>
                  <p:cNvPr id="33" name="그림 32"/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5979185" y="350110"/>
                    <a:ext cx="920260" cy="920262"/>
                  </a:xfrm>
                  <a:prstGeom prst="rect">
                    <a:avLst/>
                  </a:prstGeom>
                </p:spPr>
              </p:pic>
              <p:pic>
                <p:nvPicPr>
                  <p:cNvPr id="34" name="그림 33"/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6439315" y="628070"/>
                    <a:ext cx="920260" cy="920259"/>
                  </a:xfrm>
                  <a:prstGeom prst="rect">
                    <a:avLst/>
                  </a:prstGeom>
                </p:spPr>
              </p:pic>
              <p:pic>
                <p:nvPicPr>
                  <p:cNvPr id="2049" name="그림 2048"/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6683294" y="1220229"/>
                    <a:ext cx="592699" cy="592699"/>
                  </a:xfrm>
                  <a:prstGeom prst="rect">
                    <a:avLst/>
                  </a:prstGeom>
                </p:spPr>
              </p:pic>
            </p:grpSp>
          </p:grpSp>
          <p:grpSp>
            <p:nvGrpSpPr>
              <p:cNvPr id="2055" name="그룹 2054"/>
              <p:cNvGrpSpPr/>
              <p:nvPr/>
            </p:nvGrpSpPr>
            <p:grpSpPr>
              <a:xfrm>
                <a:off x="2280590" y="3362291"/>
                <a:ext cx="2262012" cy="1765767"/>
                <a:chOff x="1641279" y="2058072"/>
                <a:chExt cx="2262012" cy="1765767"/>
              </a:xfrm>
            </p:grpSpPr>
            <p:pic>
              <p:nvPicPr>
                <p:cNvPr id="28" name="그림 27"/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113115" y="2058072"/>
                  <a:ext cx="1326537" cy="1326537"/>
                </a:xfrm>
                <a:prstGeom prst="rect">
                  <a:avLst/>
                </a:prstGeom>
              </p:spPr>
            </p:pic>
            <p:sp>
              <p:nvSpPr>
                <p:cNvPr id="39" name="직사각형 38"/>
                <p:cNvSpPr/>
                <p:nvPr/>
              </p:nvSpPr>
              <p:spPr>
                <a:xfrm>
                  <a:off x="1641279" y="3406960"/>
                  <a:ext cx="2262012" cy="416879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altLang="ko-KR" sz="1000" dirty="0">
                      <a:latin typeface="Adobe 고딕 Std B" panose="020B0800000000000000" pitchFamily="34" charset="-127"/>
                      <a:ea typeface="Adobe 고딕 Std B" panose="020B0800000000000000" pitchFamily="34" charset="-127"/>
                    </a:rPr>
                    <a:t>1.</a:t>
                  </a:r>
                  <a:r>
                    <a:rPr lang="ko-KR" altLang="en-US" sz="1000" dirty="0">
                      <a:latin typeface="Adobe 고딕 Std B" panose="020B0800000000000000" pitchFamily="34" charset="-127"/>
                      <a:ea typeface="Adobe 고딕 Std B" panose="020B0800000000000000" pitchFamily="34" charset="-127"/>
                    </a:rPr>
                    <a:t> </a:t>
                  </a:r>
                  <a:r>
                    <a:rPr lang="en-US" altLang="ko-KR" sz="1000" dirty="0">
                      <a:latin typeface="Adobe 고딕 Std B" panose="020B0800000000000000" pitchFamily="34" charset="-127"/>
                      <a:ea typeface="Adobe 고딕 Std B" panose="020B0800000000000000" pitchFamily="34" charset="-127"/>
                    </a:rPr>
                    <a:t>App Monitoring</a:t>
                  </a:r>
                  <a:endParaRPr lang="ko-KR" altLang="en-US" sz="1000" dirty="0"/>
                </a:p>
              </p:txBody>
            </p:sp>
          </p:grpSp>
          <p:grpSp>
            <p:nvGrpSpPr>
              <p:cNvPr id="2056" name="그룹 2055"/>
              <p:cNvGrpSpPr/>
              <p:nvPr/>
            </p:nvGrpSpPr>
            <p:grpSpPr>
              <a:xfrm>
                <a:off x="7424112" y="3313633"/>
                <a:ext cx="2241822" cy="1843551"/>
                <a:chOff x="7424112" y="3298843"/>
                <a:chExt cx="2241822" cy="1843551"/>
              </a:xfrm>
            </p:grpSpPr>
            <p:pic>
              <p:nvPicPr>
                <p:cNvPr id="30" name="그림 29"/>
                <p:cNvPicPr>
                  <a:picLocks noChangeAspect="1"/>
                </p:cNvPicPr>
                <p:nvPr/>
              </p:nvPicPr>
              <p:blipFill>
                <a:blip r:embed="rId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887168" y="3298843"/>
                  <a:ext cx="1330137" cy="1330137"/>
                </a:xfrm>
                <a:prstGeom prst="rect">
                  <a:avLst/>
                </a:prstGeom>
              </p:spPr>
            </p:pic>
            <p:sp>
              <p:nvSpPr>
                <p:cNvPr id="43" name="직사각형 42"/>
                <p:cNvSpPr/>
                <p:nvPr/>
              </p:nvSpPr>
              <p:spPr>
                <a:xfrm>
                  <a:off x="7424112" y="4720157"/>
                  <a:ext cx="2241822" cy="42223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altLang="ko-KR" sz="1000" dirty="0">
                      <a:latin typeface="Adobe 고딕 Std B" panose="020B0800000000000000" pitchFamily="34" charset="-127"/>
                      <a:ea typeface="Adobe 고딕 Std B" panose="020B0800000000000000" pitchFamily="34" charset="-127"/>
                    </a:rPr>
                    <a:t>3. Page Prediction</a:t>
                  </a:r>
                  <a:endParaRPr lang="ko-KR" altLang="en-US" sz="1000" dirty="0"/>
                </a:p>
              </p:txBody>
            </p:sp>
          </p:grpSp>
          <p:sp>
            <p:nvSpPr>
              <p:cNvPr id="2073" name="원호 2072"/>
              <p:cNvSpPr/>
              <p:nvPr/>
            </p:nvSpPr>
            <p:spPr>
              <a:xfrm>
                <a:off x="6188763" y="2248186"/>
                <a:ext cx="2436785" cy="2024486"/>
              </a:xfrm>
              <a:prstGeom prst="arc">
                <a:avLst>
                  <a:gd name="adj1" fmla="val 16200000"/>
                  <a:gd name="adj2" fmla="val 21435899"/>
                </a:avLst>
              </a:prstGeom>
              <a:ln>
                <a:headEnd type="non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7" name="원호 66"/>
              <p:cNvSpPr/>
              <p:nvPr/>
            </p:nvSpPr>
            <p:spPr>
              <a:xfrm rot="6307294">
                <a:off x="6456486" y="3935554"/>
                <a:ext cx="2270719" cy="2015666"/>
              </a:xfrm>
              <a:prstGeom prst="arc">
                <a:avLst>
                  <a:gd name="adj1" fmla="val 16200000"/>
                  <a:gd name="adj2" fmla="val 21435899"/>
                </a:avLst>
              </a:prstGeom>
              <a:ln>
                <a:headEnd type="non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8" name="원호 67"/>
              <p:cNvSpPr/>
              <p:nvPr/>
            </p:nvSpPr>
            <p:spPr>
              <a:xfrm rot="10800000">
                <a:off x="3504405" y="4012071"/>
                <a:ext cx="2270719" cy="2015666"/>
              </a:xfrm>
              <a:prstGeom prst="arc">
                <a:avLst>
                  <a:gd name="adj1" fmla="val 16200000"/>
                  <a:gd name="adj2" fmla="val 21435899"/>
                </a:avLst>
              </a:prstGeom>
              <a:ln>
                <a:headEnd type="non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9" name="원호 68"/>
              <p:cNvSpPr/>
              <p:nvPr/>
            </p:nvSpPr>
            <p:spPr>
              <a:xfrm rot="17300620">
                <a:off x="3366181" y="2397429"/>
                <a:ext cx="2270719" cy="2015666"/>
              </a:xfrm>
              <a:prstGeom prst="arc">
                <a:avLst>
                  <a:gd name="adj1" fmla="val 16200000"/>
                  <a:gd name="adj2" fmla="val 21435899"/>
                </a:avLst>
              </a:prstGeom>
              <a:ln>
                <a:headEnd type="non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71" name="직사각형 70"/>
            <p:cNvSpPr/>
            <p:nvPr/>
          </p:nvSpPr>
          <p:spPr>
            <a:xfrm>
              <a:off x="3518745" y="2655122"/>
              <a:ext cx="2032929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ko-KR" sz="1100" dirty="0">
                  <a:latin typeface="Adobe 고딕 Std B" panose="020B0800000000000000" pitchFamily="34" charset="-127"/>
                  <a:ea typeface="Adobe 고딕 Std B" panose="020B0800000000000000" pitchFamily="34" charset="-127"/>
                </a:rPr>
                <a:t>Application Migration Policy</a:t>
              </a:r>
              <a:endParaRPr lang="ko-KR" altLang="en-US" sz="1100" dirty="0"/>
            </a:p>
          </p:txBody>
        </p:sp>
        <p:sp>
          <p:nvSpPr>
            <p:cNvPr id="72" name="직사각형 71"/>
            <p:cNvSpPr/>
            <p:nvPr/>
          </p:nvSpPr>
          <p:spPr>
            <a:xfrm>
              <a:off x="5604660" y="5211906"/>
              <a:ext cx="904415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ko-KR" sz="1000" dirty="0">
                  <a:latin typeface="Adobe 고딕 Std B" panose="020B0800000000000000" pitchFamily="34" charset="-127"/>
                  <a:ea typeface="Adobe 고딕 Std B" panose="020B0800000000000000" pitchFamily="34" charset="-127"/>
                </a:rPr>
                <a:t>4. Migration</a:t>
              </a:r>
              <a:endParaRPr lang="ko-KR" alt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71572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Policy</a:t>
            </a:r>
            <a:endParaRPr lang="ko-KR" altLang="en-US" dirty="0"/>
          </a:p>
        </p:txBody>
      </p:sp>
      <p:sp>
        <p:nvSpPr>
          <p:cNvPr id="4" name="직사각형 3"/>
          <p:cNvSpPr/>
          <p:nvPr/>
        </p:nvSpPr>
        <p:spPr>
          <a:xfrm>
            <a:off x="604434" y="2864939"/>
            <a:ext cx="5054686" cy="3816429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Algorithm policy()</a:t>
            </a:r>
          </a:p>
          <a:p>
            <a:endParaRPr lang="en-US" altLang="ko-KR" sz="1100" b="1" dirty="0" smtClean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</a:t>
            </a:r>
            <a:r>
              <a:rPr lang="en-US" altLang="ko-KR" sz="1100" b="1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A</a:t>
            </a:r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– </a:t>
            </a:r>
            <a:r>
              <a:rPr lang="en-US" altLang="ko-KR" sz="11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count of </a:t>
            </a:r>
            <a:r>
              <a:rPr lang="en-US" altLang="ko-KR" sz="11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applications</a:t>
            </a:r>
            <a:endParaRPr lang="en-US" altLang="ko-KR" sz="1100" b="1" dirty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  –</a:t>
            </a:r>
            <a:r>
              <a:rPr lang="en-US" altLang="ko-KR" sz="11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altLang="ko-KR" sz="11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Monitor</a:t>
            </a:r>
          </a:p>
          <a:p>
            <a:endParaRPr lang="en-US" altLang="ko-KR" sz="1100" b="1" dirty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 – </a:t>
            </a:r>
            <a:r>
              <a:rPr lang="en-US" altLang="ko-KR" sz="11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repeat period </a:t>
            </a:r>
            <a:r>
              <a:rPr lang="en-US" altLang="ko-KR" sz="11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interval</a:t>
            </a:r>
          </a:p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 </a:t>
            </a:r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– </a:t>
            </a:r>
            <a:r>
              <a:rPr lang="en-US" altLang="ko-KR" sz="11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for synchronization value</a:t>
            </a:r>
            <a:endParaRPr lang="en-US" altLang="ko-KR" sz="1100" i="1" dirty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endParaRPr lang="en-US" altLang="ko-KR" sz="1100" b="1" dirty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HI</a:t>
            </a:r>
            <a:r>
              <a:rPr lang="en-US" altLang="ko-KR" sz="1100" b="1" baseline="-25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A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– </a:t>
            </a:r>
            <a:r>
              <a:rPr lang="en-US" altLang="ko-KR" sz="11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the hottest </a:t>
            </a:r>
            <a:r>
              <a:rPr lang="en-US" altLang="ko-KR" sz="11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application index</a:t>
            </a:r>
            <a:endParaRPr lang="en-US" altLang="ko-KR" sz="1100" i="1" dirty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CI</a:t>
            </a:r>
            <a:r>
              <a:rPr lang="en-US" altLang="ko-KR" sz="1100" b="1" baseline="-25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A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– </a:t>
            </a:r>
            <a:r>
              <a:rPr lang="en-US" altLang="ko-KR" sz="11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the coldest </a:t>
            </a:r>
            <a:r>
              <a:rPr lang="en-US" altLang="ko-KR" sz="11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application index</a:t>
            </a:r>
          </a:p>
          <a:p>
            <a:endParaRPr lang="en-US" altLang="ko-KR" sz="1100" i="1" dirty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altLang="ko-KR" sz="11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HI</a:t>
            </a:r>
            <a:r>
              <a:rPr lang="en-US" altLang="ko-KR" sz="1100" b="1" baseline="-25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</a:t>
            </a:r>
            <a:r>
              <a:rPr lang="en-US" altLang="ko-KR" sz="1100" b="1" baseline="-25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– </a:t>
            </a:r>
            <a:r>
              <a:rPr lang="en-US" altLang="ko-KR" sz="11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the hottest </a:t>
            </a:r>
            <a:r>
              <a:rPr lang="en-US" altLang="ko-KR" sz="11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page index</a:t>
            </a:r>
            <a:endParaRPr lang="en-US" altLang="ko-KR" sz="1100" i="1" dirty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altLang="ko-KR" sz="11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CI</a:t>
            </a:r>
            <a:r>
              <a:rPr lang="en-US" altLang="ko-KR" sz="1100" b="1" baseline="-25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</a:t>
            </a:r>
            <a:r>
              <a:rPr lang="en-US" altLang="ko-KR" sz="1100" b="1" baseline="-25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– </a:t>
            </a:r>
            <a:r>
              <a:rPr lang="en-US" altLang="ko-KR" sz="11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the coldest </a:t>
            </a:r>
            <a:r>
              <a:rPr lang="en-US" altLang="ko-KR" sz="11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page </a:t>
            </a:r>
            <a:r>
              <a:rPr lang="en-US" altLang="ko-KR" sz="11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index</a:t>
            </a:r>
          </a:p>
          <a:p>
            <a:endParaRPr lang="en-US" altLang="ko-KR" sz="1100" b="1" dirty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1.repeat P</a:t>
            </a:r>
          </a:p>
          <a:p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2.	parallel </a:t>
            </a:r>
            <a:r>
              <a:rPr lang="en-US" altLang="ko-KR" sz="11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i</a:t>
            </a:r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to </a:t>
            </a:r>
            <a:r>
              <a:rPr lang="en-US" altLang="ko-KR" sz="11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</a:t>
            </a:r>
            <a:r>
              <a:rPr lang="en-US" altLang="ko-KR" sz="1100" i="1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A</a:t>
            </a:r>
          </a:p>
          <a:p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3.		</a:t>
            </a:r>
            <a:r>
              <a:rPr lang="en-US" altLang="ko-KR" sz="11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appMonitoring</a:t>
            </a:r>
            <a:r>
              <a:rPr lang="en-US" altLang="ko-KR" sz="11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(</a:t>
            </a:r>
            <a:r>
              <a:rPr lang="en-US" altLang="ko-KR" sz="11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i</a:t>
            </a:r>
            <a:r>
              <a:rPr lang="en-US" altLang="ko-KR" sz="11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, </a:t>
            </a:r>
            <a:r>
              <a:rPr lang="en-US" altLang="ko-KR" sz="11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</a:t>
            </a:r>
            <a:r>
              <a:rPr lang="en-US" altLang="ko-KR" sz="11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  <a:endParaRPr lang="en-US" altLang="ko-KR" sz="1100" i="1" dirty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4.		</a:t>
            </a:r>
            <a:r>
              <a:rPr lang="en-US" altLang="ko-KR" sz="11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[</a:t>
            </a:r>
            <a:r>
              <a:rPr lang="en-US" altLang="ko-KR" sz="11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HI</a:t>
            </a:r>
            <a:r>
              <a:rPr lang="en-US" altLang="ko-KR" sz="1100" i="1" baseline="-25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A </a:t>
            </a:r>
            <a:r>
              <a:rPr lang="en-US" altLang="ko-KR" sz="11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, CI</a:t>
            </a:r>
            <a:r>
              <a:rPr lang="en-US" altLang="ko-KR" sz="1100" i="1" baseline="-25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A</a:t>
            </a:r>
            <a:r>
              <a:rPr lang="en-US" altLang="ko-KR" sz="11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] </a:t>
            </a:r>
            <a:r>
              <a:rPr lang="en-US" altLang="ko-KR" sz="11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← </a:t>
            </a:r>
            <a:r>
              <a:rPr lang="en-US" altLang="ko-KR" sz="11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appSelection</a:t>
            </a:r>
            <a:r>
              <a:rPr lang="en-US" altLang="ko-KR" sz="11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(C</a:t>
            </a:r>
            <a:r>
              <a:rPr lang="en-US" altLang="ko-KR" sz="1100" i="1" baseline="-25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A </a:t>
            </a:r>
            <a:r>
              <a:rPr lang="en-US" altLang="ko-KR" sz="11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, </a:t>
            </a:r>
            <a:r>
              <a:rPr lang="en-US" altLang="ko-KR" sz="11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</a:t>
            </a:r>
            <a:r>
              <a:rPr lang="en-US" altLang="ko-KR" sz="11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  <a:endParaRPr lang="en-US" altLang="ko-KR" sz="1100" i="1" dirty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altLang="ko-KR" sz="11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5.		</a:t>
            </a:r>
            <a:r>
              <a:rPr lang="en-US" altLang="ko-KR" sz="11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[</a:t>
            </a:r>
            <a:r>
              <a:rPr lang="en-US" altLang="ko-KR" sz="11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HI</a:t>
            </a:r>
            <a:r>
              <a:rPr lang="en-US" altLang="ko-KR" sz="1100" i="1" baseline="-25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</a:t>
            </a:r>
            <a:r>
              <a:rPr lang="en-US" altLang="ko-KR" sz="1100" i="1" baseline="-25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altLang="ko-KR" sz="11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, </a:t>
            </a:r>
            <a:r>
              <a:rPr lang="en-US" altLang="ko-KR" sz="11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CI</a:t>
            </a:r>
            <a:r>
              <a:rPr lang="en-US" altLang="ko-KR" sz="1100" i="1" baseline="-25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</a:t>
            </a:r>
            <a:r>
              <a:rPr lang="en-US" altLang="ko-KR" sz="11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] </a:t>
            </a:r>
            <a:r>
              <a:rPr lang="en-US" altLang="ko-KR" sz="11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← </a:t>
            </a:r>
            <a:r>
              <a:rPr lang="en-US" altLang="ko-KR" sz="11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pagePrediction</a:t>
            </a:r>
            <a:r>
              <a:rPr lang="en-US" altLang="ko-KR" sz="11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()</a:t>
            </a:r>
          </a:p>
          <a:p>
            <a:r>
              <a:rPr lang="en-US" altLang="ko-KR" sz="11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6.		</a:t>
            </a:r>
            <a:r>
              <a:rPr lang="en-US" altLang="ko-KR" sz="11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migration(</a:t>
            </a:r>
            <a:r>
              <a:rPr lang="en-US" altLang="ko-KR" sz="11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Ls</a:t>
            </a:r>
            <a:r>
              <a:rPr lang="en-US" altLang="ko-KR" sz="11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, </a:t>
            </a:r>
            <a:r>
              <a:rPr lang="en-US" altLang="ko-KR" sz="11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Hi</a:t>
            </a:r>
            <a:r>
              <a:rPr lang="en-US" altLang="ko-KR" sz="1100" i="1" baseline="-25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 </a:t>
            </a:r>
            <a:r>
              <a:rPr lang="en-US" altLang="ko-KR" sz="11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, </a:t>
            </a:r>
            <a:r>
              <a:rPr lang="en-US" altLang="ko-KR" sz="11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CI</a:t>
            </a:r>
            <a:r>
              <a:rPr lang="en-US" altLang="ko-KR" sz="1100" i="1" baseline="-25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</a:t>
            </a:r>
            <a:r>
              <a:rPr lang="en-US" altLang="ko-KR" sz="11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  <a:endParaRPr lang="en-US" altLang="ko-KR" sz="1100" i="1" dirty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altLang="ko-KR" sz="11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5.	end parallel</a:t>
            </a:r>
          </a:p>
          <a:p>
            <a:r>
              <a:rPr lang="en-US" altLang="ko-KR" sz="11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6.end repeat</a:t>
            </a:r>
            <a:endParaRPr lang="en-US" altLang="ko-KR" sz="1100" b="1" dirty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604434" y="1567544"/>
            <a:ext cx="5054686" cy="938719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ko-KR" sz="11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Struct</a:t>
            </a:r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Monitor</a:t>
            </a:r>
          </a:p>
          <a:p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	1. </a:t>
            </a:r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b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altLang="ko-K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– the bandwidth list of each applications</a:t>
            </a:r>
          </a:p>
          <a:p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                             2. </a:t>
            </a:r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altLang="ko-K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– the page fault list of each applications</a:t>
            </a:r>
            <a:endParaRPr lang="en-US" altLang="ko-KR" sz="1100" b="1" dirty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	3. </a:t>
            </a:r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altLang="ko-K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– the state of each applications</a:t>
            </a:r>
            <a:endParaRPr lang="en-US" altLang="ko-KR" sz="1100" b="1" dirty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end </a:t>
            </a:r>
            <a:r>
              <a:rPr lang="en-US" altLang="ko-KR" sz="11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Struct</a:t>
            </a:r>
            <a:endParaRPr lang="en-US" altLang="ko-KR" sz="1100" dirty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6201670" y="1567543"/>
            <a:ext cx="5054686" cy="938719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ko-KR" alt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구조체를 정의한다</a:t>
            </a:r>
            <a:endParaRPr lang="en-US" altLang="ko-KR" sz="1100" dirty="0" smtClean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altLang="ko-K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	</a:t>
            </a:r>
            <a:r>
              <a:rPr lang="en-US" altLang="ko-K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1. b</a:t>
            </a:r>
            <a:r>
              <a:rPr lang="ko-KR" alt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는 각 어플리케이션의 </a:t>
            </a:r>
            <a:r>
              <a:rPr lang="ko-KR" alt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대역폭 값을 저장할 리스트 변수</a:t>
            </a:r>
            <a:endParaRPr lang="en-US" altLang="ko-KR" sz="1100" dirty="0" smtClean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altLang="ko-K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	</a:t>
            </a:r>
            <a:r>
              <a:rPr lang="en-US" altLang="ko-K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2. </a:t>
            </a:r>
            <a:r>
              <a:rPr lang="en-US" altLang="ko-K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</a:t>
            </a:r>
            <a:r>
              <a:rPr lang="ko-KR" alt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는 각 어플리케이션의 페이지 폴트 값을 저장할 리스트 변수</a:t>
            </a:r>
            <a:endParaRPr lang="en-US" altLang="ko-KR" sz="1100" dirty="0" smtClean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altLang="ko-K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	</a:t>
            </a:r>
            <a:r>
              <a:rPr lang="en-US" altLang="ko-K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3. s</a:t>
            </a:r>
            <a:r>
              <a:rPr lang="ko-KR" alt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는 각 어플리케이션의 상태</a:t>
            </a:r>
            <a:r>
              <a:rPr lang="en-US" altLang="ko-K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(=MCDRAM</a:t>
            </a:r>
            <a:r>
              <a:rPr lang="ko-KR" alt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에 있는지 혹은 </a:t>
            </a:r>
            <a:r>
              <a:rPr lang="en-US" altLang="ko-K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	DRAM</a:t>
            </a:r>
            <a:r>
              <a:rPr lang="ko-KR" alt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에 있는지</a:t>
            </a:r>
            <a:r>
              <a:rPr lang="en-US" altLang="ko-K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) </a:t>
            </a:r>
            <a:r>
              <a:rPr lang="ko-KR" alt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값을 저장할 리스트 변수</a:t>
            </a:r>
            <a:endParaRPr lang="en-US" altLang="ko-KR" sz="1100" dirty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6201670" y="2995743"/>
            <a:ext cx="5054686" cy="3554819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ko-KR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Algorithm policy()</a:t>
            </a:r>
          </a:p>
          <a:p>
            <a:endParaRPr lang="en-US" altLang="ko-KR" sz="900" b="1" dirty="0" smtClean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altLang="ko-KR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</a:t>
            </a:r>
            <a:r>
              <a:rPr lang="en-US" altLang="ko-KR" sz="900" b="1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A</a:t>
            </a:r>
            <a:r>
              <a:rPr lang="en-US" altLang="ko-KR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altLang="ko-KR" sz="9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– </a:t>
            </a:r>
            <a:r>
              <a:rPr lang="ko-KR" altLang="en-US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어플리케이션의 수</a:t>
            </a:r>
            <a:endParaRPr lang="en-US" altLang="ko-KR" sz="900" dirty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altLang="ko-KR" sz="9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  –</a:t>
            </a:r>
            <a:r>
              <a:rPr lang="en-US" altLang="ko-KR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ko-KR" altLang="en-US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구조체  </a:t>
            </a:r>
            <a:r>
              <a:rPr lang="en-US" altLang="ko-KR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Monitor </a:t>
            </a:r>
            <a:r>
              <a:rPr lang="ko-KR" altLang="en-US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변수</a:t>
            </a:r>
            <a:endParaRPr lang="en-US" altLang="ko-KR" sz="900" dirty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endParaRPr lang="en-US" altLang="ko-KR" sz="900" b="1" dirty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altLang="ko-KR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 </a:t>
            </a:r>
            <a:r>
              <a:rPr lang="en-US" altLang="ko-KR" sz="9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– </a:t>
            </a:r>
            <a:r>
              <a:rPr lang="ko-KR" altLang="en-US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정책 반복주기 </a:t>
            </a:r>
            <a:r>
              <a:rPr lang="en-US" altLang="ko-KR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</a:t>
            </a:r>
          </a:p>
          <a:p>
            <a:endParaRPr lang="en-US" altLang="ko-KR" sz="900" dirty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altLang="ko-KR" sz="9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 </a:t>
            </a:r>
            <a:r>
              <a:rPr lang="en-US" altLang="ko-KR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– </a:t>
            </a:r>
            <a:r>
              <a:rPr lang="ko-KR" altLang="en-US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각 어플리케이션이 병행하게 동작함으로 동기를 맞추어 줄 필요가 있다 해당 변수를 활용하여 병행하게 돌아가는 각 작업마다 </a:t>
            </a:r>
            <a:r>
              <a:rPr lang="en-US" altLang="ko-KR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</a:t>
            </a:r>
            <a:r>
              <a:rPr lang="ko-KR" altLang="en-US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값을 </a:t>
            </a:r>
            <a:r>
              <a:rPr lang="en-US" altLang="ko-KR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  <a:r>
              <a:rPr lang="ko-KR" altLang="en-US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씩 올리고 마지막에 </a:t>
            </a:r>
            <a:r>
              <a:rPr lang="en-US" altLang="ko-KR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</a:t>
            </a:r>
            <a:r>
              <a:rPr lang="ko-KR" altLang="en-US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값이 어플리케이션 개수 만큼 되었는지를 체크하여 동기를 맞춘다</a:t>
            </a:r>
            <a:r>
              <a:rPr lang="en-US" altLang="ko-KR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.</a:t>
            </a:r>
          </a:p>
          <a:p>
            <a:endParaRPr lang="en-US" altLang="ko-KR" sz="900" dirty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altLang="ko-KR" sz="9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HI</a:t>
            </a:r>
            <a:r>
              <a:rPr lang="en-US" altLang="ko-KR" sz="900" b="1" baseline="-25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A</a:t>
            </a:r>
            <a:r>
              <a:rPr lang="en-US" altLang="ko-KR" sz="9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altLang="ko-KR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– </a:t>
            </a:r>
            <a:r>
              <a:rPr lang="ko-KR" altLang="en-US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가장 </a:t>
            </a:r>
            <a:r>
              <a:rPr lang="ko-KR" altLang="en-US" sz="9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핫한</a:t>
            </a:r>
            <a:r>
              <a:rPr lang="ko-KR" altLang="en-US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어플리케이션의 인덱스를 가지는 변수</a:t>
            </a:r>
            <a:endParaRPr lang="en-US" altLang="ko-KR" sz="900" dirty="0" smtClean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altLang="ko-KR" sz="9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CI</a:t>
            </a:r>
            <a:r>
              <a:rPr lang="en-US" altLang="ko-KR" sz="900" b="1" baseline="-25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A</a:t>
            </a:r>
            <a:r>
              <a:rPr lang="en-US" altLang="ko-KR" sz="9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altLang="ko-KR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– </a:t>
            </a:r>
            <a:r>
              <a:rPr lang="ko-KR" altLang="en-US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가장 차가운 어플리케이션의 인덱스를 가지는 변수</a:t>
            </a:r>
            <a:endParaRPr lang="en-US" altLang="ko-KR" sz="900" dirty="0" smtClean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endParaRPr lang="en-US" altLang="ko-KR" sz="900" dirty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altLang="ko-KR" sz="9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HI</a:t>
            </a:r>
            <a:r>
              <a:rPr lang="en-US" altLang="ko-KR" sz="900" b="1" baseline="-25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</a:t>
            </a:r>
            <a:r>
              <a:rPr lang="en-US" altLang="ko-KR" sz="900" b="1" baseline="-25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altLang="ko-KR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– </a:t>
            </a:r>
            <a:r>
              <a:rPr lang="ko-KR" altLang="en-US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가장 </a:t>
            </a:r>
            <a:r>
              <a:rPr lang="ko-KR" altLang="en-US" sz="9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핫한</a:t>
            </a:r>
            <a:r>
              <a:rPr lang="ko-KR" altLang="en-US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페이지의 인덱스를 가지는 변수</a:t>
            </a:r>
            <a:endParaRPr lang="en-US" altLang="ko-KR" sz="900" dirty="0" smtClean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altLang="ko-KR" sz="9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Ci</a:t>
            </a:r>
            <a:r>
              <a:rPr lang="en-US" altLang="ko-KR" sz="900" b="1" baseline="-25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</a:t>
            </a:r>
            <a:r>
              <a:rPr lang="en-US" altLang="ko-KR" sz="900" b="1" baseline="-25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altLang="ko-KR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– </a:t>
            </a:r>
            <a:r>
              <a:rPr lang="ko-KR" altLang="en-US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가장 차가운 페이지의 인덱스를 가지는 변수</a:t>
            </a:r>
            <a:endParaRPr lang="en-US" altLang="ko-KR" sz="900" dirty="0" smtClean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endParaRPr lang="en-US" altLang="ko-KR" sz="900" b="1" dirty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altLang="ko-KR" sz="9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 </a:t>
            </a:r>
            <a:r>
              <a:rPr lang="ko-KR" altLang="en-US" sz="9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주기로 아래의 작업을 반복한다</a:t>
            </a:r>
            <a:r>
              <a:rPr lang="en-US" altLang="ko-KR" sz="9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.</a:t>
            </a:r>
          </a:p>
          <a:p>
            <a:r>
              <a:rPr lang="ko-KR" altLang="en-US" sz="9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병행적으로 각 어플리케이션들을 시작한다</a:t>
            </a:r>
            <a:endParaRPr lang="en-US" altLang="ko-KR" sz="900" b="1" dirty="0" smtClean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altLang="ko-KR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	</a:t>
            </a:r>
            <a:r>
              <a:rPr lang="ko-KR" altLang="en-US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모니터링 함수 실행</a:t>
            </a:r>
            <a:endParaRPr lang="en-US" altLang="ko-KR" sz="900" dirty="0" smtClean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altLang="ko-KR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	</a:t>
            </a:r>
            <a:r>
              <a:rPr lang="ko-KR" altLang="en-US" sz="9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핫</a:t>
            </a:r>
            <a:r>
              <a:rPr lang="en-US" altLang="ko-KR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, </a:t>
            </a:r>
            <a:r>
              <a:rPr lang="ko-KR" altLang="en-US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콜드</a:t>
            </a:r>
            <a:r>
              <a:rPr lang="en-US" altLang="ko-K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ko-KR" altLang="en-US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어플리케이션 선택</a:t>
            </a:r>
            <a:endParaRPr lang="en-US" altLang="ko-KR" sz="900" dirty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altLang="ko-KR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	</a:t>
            </a:r>
            <a:r>
              <a:rPr lang="ko-KR" altLang="en-US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해당 </a:t>
            </a:r>
            <a:r>
              <a:rPr lang="ko-KR" altLang="en-US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어플리케이션의 페이지 데이터 기반으로 </a:t>
            </a:r>
            <a:r>
              <a:rPr lang="ko-KR" altLang="en-US" sz="9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핫</a:t>
            </a:r>
            <a:r>
              <a:rPr lang="ko-KR" altLang="en-US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altLang="ko-KR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,</a:t>
            </a:r>
            <a:r>
              <a:rPr lang="ko-KR" altLang="en-US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콜드 페이지 추출</a:t>
            </a:r>
            <a:endParaRPr lang="en-US" altLang="ko-KR" sz="900" dirty="0" smtClean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altLang="ko-K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	</a:t>
            </a:r>
            <a:r>
              <a:rPr lang="ko-KR" altLang="en-US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해당 페이지를 정책에 </a:t>
            </a:r>
            <a:r>
              <a:rPr lang="ko-KR" altLang="en-US" sz="9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따라이주</a:t>
            </a:r>
            <a:r>
              <a:rPr lang="ko-KR" altLang="en-US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endParaRPr lang="en-US" altLang="ko-KR" sz="900" dirty="0" smtClean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altLang="ko-KR" sz="9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5</a:t>
            </a:r>
            <a:r>
              <a:rPr lang="en-US" altLang="ko-KR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.	end parallel</a:t>
            </a:r>
          </a:p>
          <a:p>
            <a:r>
              <a:rPr lang="en-US" altLang="ko-KR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6.end repeat</a:t>
            </a:r>
          </a:p>
        </p:txBody>
      </p:sp>
    </p:spTree>
    <p:extLst>
      <p:ext uri="{BB962C8B-B14F-4D97-AF65-F5344CB8AC3E}">
        <p14:creationId xmlns:p14="http://schemas.microsoft.com/office/powerpoint/2010/main" val="730647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appMonitoring</a:t>
            </a:r>
            <a:r>
              <a:rPr lang="en-US" altLang="ko-KR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 </a:t>
            </a:r>
            <a:endParaRPr kumimoji="1" lang="ko-KR" altLang="en-US" dirty="0"/>
          </a:p>
        </p:txBody>
      </p:sp>
      <p:sp>
        <p:nvSpPr>
          <p:cNvPr id="15" name="직사각형 14"/>
          <p:cNvSpPr/>
          <p:nvPr/>
        </p:nvSpPr>
        <p:spPr>
          <a:xfrm>
            <a:off x="1085385" y="2797656"/>
            <a:ext cx="3458802" cy="144655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Algorithm </a:t>
            </a:r>
            <a:r>
              <a:rPr lang="en-US" altLang="ko-KR" sz="11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appMonitoring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(</a:t>
            </a:r>
            <a:r>
              <a:rPr lang="en-US" altLang="ko-KR" sz="11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id 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  <a:endParaRPr lang="en-US" altLang="ko-KR" sz="1100" b="1" dirty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endParaRPr lang="en-US" altLang="ko-KR" sz="1100" b="1" dirty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Input :	</a:t>
            </a:r>
            <a:r>
              <a:rPr lang="en-US" altLang="ko-KR" sz="11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id – application index</a:t>
            </a:r>
          </a:p>
          <a:p>
            <a:endParaRPr lang="en-US" altLang="ko-KR" sz="1100" b="1" dirty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1.</a:t>
            </a:r>
            <a:r>
              <a:rPr lang="en-US" altLang="ko-KR" sz="11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B </a:t>
            </a:r>
            <a:r>
              <a:rPr lang="en-US" altLang="ko-KR" sz="11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← </a:t>
            </a:r>
            <a:r>
              <a:rPr lang="en-US" altLang="ko-KR" sz="11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getBandwidth</a:t>
            </a:r>
            <a:r>
              <a:rPr lang="en-US" altLang="ko-KR" sz="11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(id)</a:t>
            </a:r>
          </a:p>
          <a:p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2.</a:t>
            </a:r>
            <a:r>
              <a:rPr lang="en-US" altLang="ko-KR" sz="11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 ← </a:t>
            </a:r>
            <a:r>
              <a:rPr lang="en-US" altLang="ko-KR" sz="11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getPageFault</a:t>
            </a:r>
            <a:r>
              <a:rPr lang="en-US" altLang="ko-KR" sz="11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(id</a:t>
            </a:r>
            <a:r>
              <a:rPr lang="en-US" altLang="ko-KR" sz="11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  <a:endParaRPr lang="en-US" altLang="ko-KR" sz="1100" b="1" dirty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endParaRPr lang="en-US" altLang="ko-KR" sz="1100" b="1" dirty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3.</a:t>
            </a:r>
            <a:r>
              <a:rPr lang="en-US" altLang="ko-KR" sz="11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altLang="ko-KR" sz="11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setMonitor( b, p )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6498552" y="2797656"/>
            <a:ext cx="3458802" cy="144655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ko-K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Algorithm </a:t>
            </a:r>
            <a:r>
              <a:rPr lang="en-US" altLang="ko-KR" sz="11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appMonitoring</a:t>
            </a:r>
            <a:r>
              <a:rPr lang="en-US" altLang="ko-K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(</a:t>
            </a:r>
            <a:r>
              <a:rPr lang="en-US" altLang="ko-KR" sz="11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id </a:t>
            </a:r>
            <a:r>
              <a:rPr lang="en-US" altLang="ko-K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  <a:endParaRPr lang="en-US" altLang="ko-KR" sz="1100" dirty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endParaRPr lang="en-US" altLang="ko-KR" sz="1100" dirty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altLang="ko-K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Index</a:t>
            </a:r>
            <a:r>
              <a:rPr lang="ko-KR" alt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를 </a:t>
            </a:r>
            <a:r>
              <a:rPr lang="en-US" altLang="ko-K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id</a:t>
            </a:r>
            <a:r>
              <a:rPr lang="ko-KR" alt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로 받는다</a:t>
            </a:r>
            <a:endParaRPr lang="en-US" altLang="ko-KR" sz="1100" dirty="0" smtClean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endParaRPr lang="en-US" altLang="ko-KR" sz="1100" dirty="0" smtClean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ko-KR" alt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측정된 대역폭 값을 </a:t>
            </a:r>
            <a:r>
              <a:rPr lang="en-US" altLang="ko-K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B</a:t>
            </a:r>
            <a:r>
              <a:rPr lang="ko-KR" alt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에 저장</a:t>
            </a:r>
            <a:endParaRPr lang="en-US" altLang="ko-KR" sz="1100" dirty="0" smtClean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ko-KR" alt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측정된 페이지폴트 값을 </a:t>
            </a:r>
            <a:r>
              <a:rPr lang="en-US" altLang="ko-K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</a:t>
            </a:r>
            <a:r>
              <a:rPr lang="ko-KR" alt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에 저장</a:t>
            </a:r>
            <a:endParaRPr lang="en-US" altLang="ko-KR" sz="1100" dirty="0" smtClean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228600" indent="-228600">
              <a:buAutoNum type="arabicPeriod"/>
            </a:pPr>
            <a:endParaRPr lang="en-US" altLang="ko-KR" sz="1100" dirty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ko-KR" alt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모니터 변수에 측정된 </a:t>
            </a:r>
            <a:r>
              <a:rPr lang="en-US" altLang="ko-K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B, P </a:t>
            </a:r>
            <a:r>
              <a:rPr lang="ko-KR" alt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값을 저장</a:t>
            </a:r>
            <a:endParaRPr lang="en-US" altLang="ko-KR" sz="1100" dirty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76397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appSelection</a:t>
            </a:r>
            <a:endParaRPr kumimoji="1" lang="ko-KR" altLang="en-US" dirty="0"/>
          </a:p>
        </p:txBody>
      </p:sp>
      <p:sp>
        <p:nvSpPr>
          <p:cNvPr id="15" name="직사각형 14"/>
          <p:cNvSpPr/>
          <p:nvPr/>
        </p:nvSpPr>
        <p:spPr>
          <a:xfrm>
            <a:off x="0" y="1332913"/>
            <a:ext cx="4744462" cy="590418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Algorithm </a:t>
            </a:r>
            <a:r>
              <a:rPr lang="en-US" altLang="ko-KR" sz="11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appSelection</a:t>
            </a:r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(</a:t>
            </a:r>
            <a:r>
              <a:rPr lang="en-US" altLang="ko-KR" sz="11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M, C</a:t>
            </a:r>
            <a:r>
              <a:rPr lang="en-US" altLang="ko-KR" sz="1100" i="1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A</a:t>
            </a:r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</a:p>
          <a:p>
            <a:endParaRPr lang="en-US" altLang="ko-KR" sz="1100" b="1" baseline="-25000" dirty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</a:endParaRPr>
          </a:p>
          <a:p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Input :	</a:t>
            </a:r>
            <a:r>
              <a:rPr lang="en-US" altLang="ko-KR" sz="11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 – Monitor</a:t>
            </a:r>
          </a:p>
          <a:p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	</a:t>
            </a:r>
            <a:r>
              <a:rPr lang="en-US" altLang="ko-KR" sz="11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</a:t>
            </a:r>
            <a:r>
              <a:rPr lang="en-US" altLang="ko-KR" sz="1100" i="1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A</a:t>
            </a:r>
            <a:r>
              <a:rPr lang="en-US" altLang="ko-KR" sz="11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– application size</a:t>
            </a:r>
          </a:p>
          <a:p>
            <a:endParaRPr lang="en-US" altLang="ko-KR" sz="1100" b="1" dirty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Output :	</a:t>
            </a:r>
            <a:r>
              <a:rPr lang="en-US" altLang="ko-KR" sz="11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HI</a:t>
            </a:r>
            <a:r>
              <a:rPr lang="en-US" altLang="ko-KR" sz="1100" i="1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, </a:t>
            </a:r>
            <a:r>
              <a:rPr lang="en-US" altLang="ko-KR" sz="11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CI – return hottest app index and coldest app index </a:t>
            </a:r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	</a:t>
            </a:r>
            <a:r>
              <a:rPr lang="en-US" altLang="ko-KR" sz="11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of application</a:t>
            </a:r>
          </a:p>
          <a:p>
            <a:endParaRPr lang="en-US" altLang="ko-KR" sz="1100" b="1" dirty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/ *</a:t>
            </a:r>
          </a:p>
          <a:p>
            <a:r>
              <a:rPr lang="en-US" altLang="ko-KR" sz="11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</a:t>
            </a:r>
            <a:r>
              <a:rPr lang="en-US" altLang="ko-KR" sz="1100" b="1" baseline="-25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b</a:t>
            </a:r>
            <a:r>
              <a:rPr lang="en-US" altLang="ko-KR" sz="1100" b="1" baseline="30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i</a:t>
            </a:r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– </a:t>
            </a:r>
            <a:r>
              <a:rPr lang="en-US" altLang="ko-KR" sz="11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the bandwidth of i </a:t>
            </a:r>
            <a:r>
              <a:rPr lang="en-US" altLang="ko-KR" sz="11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th</a:t>
            </a:r>
            <a:r>
              <a:rPr lang="en-US" altLang="ko-KR" sz="11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application</a:t>
            </a:r>
          </a:p>
          <a:p>
            <a:r>
              <a:rPr lang="en-US" altLang="ko-KR" sz="11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</a:t>
            </a:r>
            <a:r>
              <a:rPr lang="en-US" altLang="ko-KR" sz="1100" b="1" baseline="-25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</a:t>
            </a:r>
            <a:r>
              <a:rPr lang="en-US" altLang="ko-KR" sz="1100" b="1" baseline="30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i</a:t>
            </a:r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 – </a:t>
            </a:r>
            <a:r>
              <a:rPr lang="en-US" altLang="ko-KR" sz="11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the page fault of i </a:t>
            </a:r>
            <a:r>
              <a:rPr lang="en-US" altLang="ko-KR" sz="11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th</a:t>
            </a:r>
            <a:r>
              <a:rPr lang="en-US" altLang="ko-KR" sz="11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application</a:t>
            </a:r>
          </a:p>
          <a:p>
            <a:endParaRPr lang="en-US" altLang="ko-KR" sz="1100" b="1" dirty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HI– </a:t>
            </a:r>
            <a:r>
              <a:rPr lang="en-US" altLang="ko-KR" sz="11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Hot Index</a:t>
            </a:r>
          </a:p>
          <a:p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CI– </a:t>
            </a:r>
            <a:r>
              <a:rPr lang="en-US" altLang="ko-KR" sz="11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Cold Index</a:t>
            </a:r>
          </a:p>
          <a:p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*/</a:t>
            </a:r>
          </a:p>
          <a:p>
            <a:endParaRPr lang="en-US" altLang="ko-KR" sz="1100" b="1" dirty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altLang="ko-KR" sz="11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</a:t>
            </a:r>
            <a:r>
              <a:rPr lang="en-US" altLang="ko-KR" sz="1100" b="1" baseline="-25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hot</a:t>
            </a:r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– </a:t>
            </a:r>
            <a:r>
              <a:rPr lang="en-US" altLang="ko-KR" sz="11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hottest criteria  </a:t>
            </a:r>
          </a:p>
          <a:p>
            <a:r>
              <a:rPr lang="en-US" altLang="ko-KR" sz="11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</a:t>
            </a:r>
            <a:r>
              <a:rPr lang="en-US" altLang="ko-KR" sz="1100" b="1" baseline="-25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cold</a:t>
            </a:r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mr-IN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–</a:t>
            </a:r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altLang="ko-KR" sz="11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coldest </a:t>
            </a:r>
            <a:r>
              <a:rPr lang="en-US" altLang="ko-KR" sz="11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criteria</a:t>
            </a:r>
            <a:endParaRPr lang="en-US" altLang="ko-KR" sz="1100" i="1" dirty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endParaRPr lang="en-US" altLang="ko-KR" sz="1100" b="1" dirty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C– </a:t>
            </a:r>
            <a:r>
              <a:rPr lang="en-US" altLang="ko-KR" sz="11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the criteria list of each application</a:t>
            </a:r>
          </a:p>
          <a:p>
            <a:endParaRPr lang="en-US" altLang="ko-KR" sz="1100" b="1" baseline="-25000" dirty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HI ←</a:t>
            </a:r>
            <a:r>
              <a:rPr lang="en-US" altLang="ko-KR" sz="11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0 </a:t>
            </a:r>
          </a:p>
          <a:p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CI</a:t>
            </a:r>
            <a:r>
              <a:rPr lang="en-US" altLang="ko-KR" sz="1100" b="1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 </a:t>
            </a:r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← </a:t>
            </a:r>
            <a:r>
              <a:rPr lang="en-US" altLang="ko-KR" sz="11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0 </a:t>
            </a:r>
          </a:p>
          <a:p>
            <a:endParaRPr lang="en-US" altLang="ko-KR" sz="1100" b="1" dirty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 ←  </a:t>
            </a:r>
            <a:r>
              <a:rPr lang="en-US" altLang="ko-KR" sz="11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</a:t>
            </a:r>
            <a:r>
              <a:rPr lang="en-US" altLang="ko-KR" sz="1100" i="1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b</a:t>
            </a:r>
            <a:r>
              <a:rPr lang="en-US" altLang="ko-KR" sz="11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 – M</a:t>
            </a:r>
            <a:r>
              <a:rPr lang="en-US" altLang="ko-KR" sz="1100" i="1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</a:t>
            </a:r>
          </a:p>
          <a:p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loop </a:t>
            </a:r>
            <a:r>
              <a:rPr lang="en-US" altLang="ko-KR" sz="11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i</a:t>
            </a:r>
            <a:r>
              <a:rPr lang="en-US" altLang="ko-KR" sz="11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 ← </a:t>
            </a:r>
            <a:r>
              <a:rPr lang="en-US" altLang="ko-KR" sz="11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0  </a:t>
            </a:r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to </a:t>
            </a:r>
            <a:r>
              <a:rPr lang="en-US" altLang="ko-KR" sz="11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</a:t>
            </a:r>
            <a:r>
              <a:rPr lang="en-US" altLang="ko-KR" sz="1100" i="1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A</a:t>
            </a:r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do</a:t>
            </a:r>
          </a:p>
          <a:p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	if </a:t>
            </a:r>
            <a:r>
              <a:rPr lang="en-US" altLang="ko-KR" sz="11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 </a:t>
            </a:r>
            <a:r>
              <a:rPr lang="en-US" altLang="ko-KR" sz="1100" i="1" baseline="30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i</a:t>
            </a:r>
            <a:r>
              <a:rPr lang="en-US" altLang="ko-KR" sz="11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altLang="ko-KR" sz="11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&lt; </a:t>
            </a:r>
            <a:r>
              <a:rPr lang="en-US" altLang="ko-KR" sz="11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</a:t>
            </a:r>
            <a:r>
              <a:rPr lang="en-US" altLang="ko-KR" sz="1100" i="1" baseline="-25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hot</a:t>
            </a:r>
            <a:endParaRPr lang="en-US" altLang="ko-KR" sz="1100" i="1" baseline="-25000" dirty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		</a:t>
            </a:r>
            <a:r>
              <a:rPr lang="en-US" altLang="ko-KR" sz="11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</a:t>
            </a:r>
            <a:r>
              <a:rPr lang="en-US" altLang="ko-KR" sz="1100" i="1" baseline="-25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hot</a:t>
            </a:r>
            <a:r>
              <a:rPr lang="en-US" altLang="ko-KR" sz="11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← </a:t>
            </a:r>
            <a:r>
              <a:rPr lang="en-US" altLang="ko-KR" sz="11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 </a:t>
            </a:r>
            <a:r>
              <a:rPr lang="en-US" altLang="ko-KR" sz="1100" i="1" baseline="30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i</a:t>
            </a:r>
            <a:endParaRPr lang="en-US" altLang="ko-KR" sz="1100" i="1" baseline="30000" dirty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		</a:t>
            </a:r>
            <a:r>
              <a:rPr lang="en-US" altLang="ko-KR" sz="11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HI ← </a:t>
            </a:r>
            <a:r>
              <a:rPr lang="en-US" altLang="ko-KR" sz="11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i</a:t>
            </a:r>
            <a:endParaRPr lang="en-US" altLang="ko-KR" sz="1100" i="1" dirty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	if  </a:t>
            </a:r>
            <a:r>
              <a:rPr lang="en-US" altLang="ko-KR" sz="11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</a:t>
            </a:r>
            <a:r>
              <a:rPr lang="en-US" altLang="ko-KR" sz="1100" i="1" baseline="30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i</a:t>
            </a:r>
            <a:r>
              <a:rPr lang="en-US" altLang="ko-KR" sz="11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&gt; </a:t>
            </a:r>
            <a:r>
              <a:rPr lang="en-US" altLang="ko-KR" sz="11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</a:t>
            </a:r>
            <a:r>
              <a:rPr lang="en-US" altLang="ko-KR" sz="1100" i="1" baseline="-25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cold</a:t>
            </a:r>
            <a:endParaRPr lang="en-US" altLang="ko-KR" sz="1100" i="1" baseline="-25000" dirty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		</a:t>
            </a:r>
            <a:r>
              <a:rPr lang="en-US" altLang="ko-KR" sz="11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</a:t>
            </a:r>
            <a:r>
              <a:rPr lang="en-US" altLang="ko-KR" sz="1100" i="1" baseline="-25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cold</a:t>
            </a:r>
            <a:r>
              <a:rPr lang="en-US" altLang="ko-KR" sz="11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← </a:t>
            </a:r>
            <a:r>
              <a:rPr lang="en-US" altLang="ko-KR" sz="11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 </a:t>
            </a:r>
            <a:r>
              <a:rPr lang="en-US" altLang="ko-KR" sz="1100" i="1" baseline="30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i</a:t>
            </a:r>
            <a:endParaRPr lang="en-US" altLang="ko-KR" sz="1100" i="1" baseline="30000" dirty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		</a:t>
            </a:r>
            <a:r>
              <a:rPr lang="en-US" altLang="ko-KR" sz="11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CI ←  </a:t>
            </a:r>
            <a:r>
              <a:rPr lang="en-US" altLang="ko-KR" sz="11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i</a:t>
            </a:r>
            <a:endParaRPr lang="en-US" altLang="ko-KR" sz="1100" i="1" dirty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endParaRPr lang="en-US" altLang="ko-KR" sz="1100" b="1" dirty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return </a:t>
            </a:r>
            <a:r>
              <a:rPr lang="en-US" altLang="ko-KR" sz="11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HI, </a:t>
            </a:r>
            <a:r>
              <a:rPr lang="en-US" altLang="ko-KR" sz="11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CI</a:t>
            </a:r>
            <a:endParaRPr lang="en-US" altLang="ko-KR" sz="1100" i="1" dirty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228600" indent="-228600">
              <a:buAutoNum type="arabicPeriod" startAt="4"/>
            </a:pPr>
            <a:endParaRPr lang="en-US" altLang="ko-KR" sz="1100" i="1" dirty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5840680" y="2371658"/>
            <a:ext cx="4744462" cy="3826689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ko-KR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Algorithm </a:t>
            </a:r>
            <a:r>
              <a:rPr lang="en-US" altLang="ko-KR" sz="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appSelection</a:t>
            </a:r>
            <a:r>
              <a:rPr lang="en-US" altLang="ko-KR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(M, C</a:t>
            </a:r>
            <a:r>
              <a:rPr lang="en-US" altLang="ko-KR" sz="8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A</a:t>
            </a:r>
            <a:r>
              <a:rPr lang="en-US" altLang="ko-KR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</a:p>
          <a:p>
            <a:endParaRPr lang="en-US" altLang="ko-KR" sz="800" baseline="-25000" dirty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</a:endParaRPr>
          </a:p>
          <a:p>
            <a:r>
              <a:rPr lang="en-US" altLang="ko-KR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Input :	</a:t>
            </a:r>
            <a:r>
              <a:rPr lang="en-US" altLang="ko-KR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</a:t>
            </a:r>
            <a:r>
              <a:rPr lang="ko-KR" altLang="en-US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은 모니터 변수</a:t>
            </a:r>
            <a:endParaRPr lang="en-US" altLang="ko-KR" sz="800" dirty="0" smtClean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altLang="ko-KR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	</a:t>
            </a:r>
            <a:r>
              <a:rPr lang="en-US" altLang="ko-KR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</a:t>
            </a:r>
            <a:r>
              <a:rPr lang="en-US" altLang="ko-KR" sz="800" baseline="-25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A</a:t>
            </a:r>
            <a:r>
              <a:rPr lang="ko-KR" altLang="en-US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는 어플리케이션 개수</a:t>
            </a:r>
            <a:endParaRPr lang="en-US" altLang="ko-KR" sz="800" dirty="0" smtClean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endParaRPr lang="en-US" altLang="ko-KR" sz="800" dirty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altLang="ko-KR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Output :	</a:t>
            </a:r>
            <a:r>
              <a:rPr lang="ko-KR" altLang="en-US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가장 </a:t>
            </a:r>
            <a:r>
              <a:rPr lang="ko-KR" altLang="en-US" sz="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핫한</a:t>
            </a:r>
            <a:r>
              <a:rPr lang="ko-KR" altLang="en-US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인덱스</a:t>
            </a:r>
            <a:r>
              <a:rPr lang="en-US" altLang="ko-KR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, </a:t>
            </a:r>
            <a:r>
              <a:rPr lang="ko-KR" altLang="en-US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가장 차가운 인덱스 를 반환</a:t>
            </a:r>
            <a:endParaRPr lang="en-US" altLang="ko-KR" sz="800" dirty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endParaRPr lang="en-US" altLang="ko-KR" sz="800" dirty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altLang="ko-KR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/ *</a:t>
            </a:r>
          </a:p>
          <a:p>
            <a:r>
              <a:rPr lang="en-US" altLang="ko-KR" sz="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</a:t>
            </a:r>
            <a:r>
              <a:rPr lang="en-US" altLang="ko-KR" sz="800" baseline="-25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b</a:t>
            </a:r>
            <a:r>
              <a:rPr lang="en-US" altLang="ko-KR" sz="800" baseline="30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i</a:t>
            </a:r>
            <a:r>
              <a:rPr lang="en-US" altLang="ko-KR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– </a:t>
            </a:r>
            <a:r>
              <a:rPr lang="ko-KR" altLang="en-US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모니터에 있는 </a:t>
            </a:r>
            <a:r>
              <a:rPr lang="en-US" altLang="ko-KR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b(</a:t>
            </a:r>
            <a:r>
              <a:rPr lang="ko-KR" altLang="en-US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대역폭</a:t>
            </a:r>
            <a:r>
              <a:rPr lang="en-US" altLang="ko-KR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) </a:t>
            </a:r>
            <a:r>
              <a:rPr lang="ko-KR" altLang="en-US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변수에서 </a:t>
            </a:r>
            <a:r>
              <a:rPr lang="en-US" altLang="ko-KR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I </a:t>
            </a:r>
            <a:r>
              <a:rPr lang="ko-KR" altLang="en-US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번째의 어플리케이션을 가리킴</a:t>
            </a:r>
            <a:endParaRPr lang="en-US" altLang="ko-KR" sz="800" dirty="0" smtClean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altLang="ko-KR" sz="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</a:t>
            </a:r>
            <a:r>
              <a:rPr lang="en-US" altLang="ko-KR" sz="800" baseline="-25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</a:t>
            </a:r>
            <a:r>
              <a:rPr lang="en-US" altLang="ko-KR" sz="800" baseline="30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i</a:t>
            </a:r>
            <a:r>
              <a:rPr lang="en-US" altLang="ko-KR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 </a:t>
            </a:r>
            <a:r>
              <a:rPr lang="en-US" altLang="ko-KR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– </a:t>
            </a:r>
            <a:r>
              <a:rPr lang="ko-KR" altLang="en-US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모니터에 있는 </a:t>
            </a:r>
            <a:r>
              <a:rPr lang="en-US" altLang="ko-KR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p(</a:t>
            </a:r>
            <a:r>
              <a:rPr lang="ko-KR" altLang="en-US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페이지 폴트</a:t>
            </a:r>
            <a:r>
              <a:rPr lang="en-US" altLang="ko-KR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) </a:t>
            </a:r>
            <a:r>
              <a:rPr lang="ko-KR" altLang="en-US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변수에서 </a:t>
            </a:r>
            <a:r>
              <a:rPr lang="en-US" altLang="ko-KR" sz="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i</a:t>
            </a:r>
            <a:r>
              <a:rPr lang="ko-KR" altLang="en-US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번째 어플리케이션을 가리킴</a:t>
            </a:r>
            <a:endParaRPr lang="en-US" altLang="ko-KR" sz="800" dirty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altLang="ko-KR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HI– </a:t>
            </a:r>
            <a:r>
              <a:rPr lang="ko-KR" altLang="en-US" sz="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핫한</a:t>
            </a:r>
            <a:r>
              <a:rPr lang="ko-KR" altLang="en-US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어플리케이션의 인덱스를 저장하기 위한 변수</a:t>
            </a:r>
            <a:endParaRPr lang="en-US" altLang="ko-KR" sz="800" dirty="0" smtClean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altLang="ko-KR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CI– </a:t>
            </a:r>
            <a:r>
              <a:rPr lang="ko-KR" altLang="en-US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차가운 어플리케이션의 인덱스를 저장하기 위한 변수</a:t>
            </a:r>
            <a:endParaRPr lang="en-US" altLang="ko-KR" sz="800" dirty="0" smtClean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altLang="ko-KR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*/</a:t>
            </a:r>
            <a:endParaRPr lang="en-US" altLang="ko-KR" sz="800" dirty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endParaRPr lang="en-US" altLang="ko-KR" sz="800" dirty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altLang="ko-KR" sz="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</a:t>
            </a:r>
            <a:r>
              <a:rPr lang="en-US" altLang="ko-KR" sz="800" baseline="-25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hot</a:t>
            </a:r>
            <a:r>
              <a:rPr lang="en-US" altLang="ko-KR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– </a:t>
            </a:r>
            <a:r>
              <a:rPr lang="en-US" altLang="ko-KR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</a:t>
            </a:r>
            <a:r>
              <a:rPr lang="ko-KR" altLang="en-US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는 어떤 어플리케이션을 우선시 </a:t>
            </a:r>
            <a:r>
              <a:rPr lang="ko-KR" altLang="en-US" sz="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해야하는지</a:t>
            </a:r>
            <a:r>
              <a:rPr lang="ko-KR" altLang="en-US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계산하기 위한 것으로 </a:t>
            </a:r>
            <a:r>
              <a:rPr lang="en-US" altLang="ko-KR" sz="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Chot</a:t>
            </a:r>
            <a:r>
              <a:rPr lang="ko-KR" altLang="en-US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은 그 기준치가 가장 높은 값을 저장하기 위한 변수이다</a:t>
            </a:r>
            <a:r>
              <a:rPr lang="en-US" altLang="ko-KR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.</a:t>
            </a:r>
          </a:p>
          <a:p>
            <a:endParaRPr lang="en-US" altLang="ko-KR" sz="800" dirty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altLang="ko-KR" sz="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</a:t>
            </a:r>
            <a:r>
              <a:rPr lang="en-US" altLang="ko-KR" sz="800" baseline="-25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cold</a:t>
            </a:r>
            <a:r>
              <a:rPr lang="en-US" altLang="ko-KR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mr-IN" altLang="ko-KR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–</a:t>
            </a:r>
            <a:r>
              <a:rPr lang="en-US" altLang="ko-KR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altLang="ko-KR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</a:t>
            </a:r>
            <a:r>
              <a:rPr lang="ko-KR" altLang="en-U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는 어떤 어플리케이션을 우선시 </a:t>
            </a:r>
            <a:r>
              <a:rPr lang="ko-KR" altLang="en-US" sz="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해야하는지</a:t>
            </a:r>
            <a:r>
              <a:rPr lang="ko-KR" altLang="en-U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계산하기 위한 것으로 </a:t>
            </a:r>
            <a:r>
              <a:rPr lang="en-US" altLang="ko-KR" sz="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Ccold</a:t>
            </a:r>
            <a:r>
              <a:rPr lang="ko-KR" altLang="en-US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은 </a:t>
            </a:r>
            <a:r>
              <a:rPr lang="ko-KR" altLang="en-U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그 기준치가 가장 낮</a:t>
            </a:r>
            <a:r>
              <a:rPr lang="ko-KR" altLang="en-US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은 </a:t>
            </a:r>
            <a:r>
              <a:rPr lang="ko-KR" altLang="en-U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값을 저장하기 위한 변수이다</a:t>
            </a:r>
            <a:r>
              <a:rPr lang="en-US" altLang="ko-KR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.</a:t>
            </a:r>
          </a:p>
          <a:p>
            <a:endParaRPr lang="en-US" altLang="ko-KR" sz="800" dirty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altLang="ko-KR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</a:t>
            </a:r>
            <a:r>
              <a:rPr lang="en-US" altLang="ko-KR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– </a:t>
            </a:r>
            <a:r>
              <a:rPr lang="ko-KR" altLang="en-US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우선순위 값을 저장하기 위한 리스트 변수이다</a:t>
            </a:r>
            <a:endParaRPr lang="en-US" altLang="ko-KR" sz="800" dirty="0" smtClean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endParaRPr lang="en-US" altLang="ko-KR" sz="800" baseline="-25000" dirty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altLang="ko-KR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HI ← </a:t>
            </a:r>
            <a:r>
              <a:rPr lang="en-US" altLang="ko-KR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0</a:t>
            </a:r>
            <a:r>
              <a:rPr lang="ko-KR" altLang="en-US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으로 초기화</a:t>
            </a:r>
            <a:endParaRPr lang="en-US" altLang="ko-KR" sz="800" dirty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altLang="ko-KR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CI</a:t>
            </a:r>
            <a:r>
              <a:rPr lang="en-US" altLang="ko-KR" sz="8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 </a:t>
            </a:r>
            <a:r>
              <a:rPr lang="en-US" altLang="ko-KR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← </a:t>
            </a:r>
            <a:r>
              <a:rPr lang="en-US" altLang="ko-KR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0</a:t>
            </a:r>
            <a:r>
              <a:rPr lang="ko-KR" altLang="en-US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으로 초기화</a:t>
            </a:r>
            <a:r>
              <a:rPr lang="en-US" altLang="ko-KR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endParaRPr lang="en-US" altLang="ko-KR" sz="800" dirty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endParaRPr lang="en-US" altLang="ko-KR" sz="800" dirty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altLang="ko-KR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</a:t>
            </a:r>
            <a:r>
              <a:rPr lang="ko-KR" altLang="en-U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ko-KR" altLang="en-US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리스트 변수는 초기화 이는 대역폭에서 페이지 </a:t>
            </a:r>
            <a:r>
              <a:rPr lang="ko-KR" altLang="en-US" sz="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폴스</a:t>
            </a:r>
            <a:r>
              <a:rPr lang="ko-KR" altLang="en-US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값을 뺀다</a:t>
            </a:r>
            <a:endParaRPr lang="en-US" altLang="ko-KR" sz="800" dirty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endParaRPr lang="en-US" altLang="ko-KR" sz="800" dirty="0" smtClean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ko-KR" altLang="en-US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어플리케이션 수 </a:t>
            </a:r>
            <a:r>
              <a:rPr lang="ko-KR" altLang="en-US" sz="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많큼</a:t>
            </a:r>
            <a:r>
              <a:rPr lang="ko-KR" altLang="en-US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반복한다</a:t>
            </a:r>
            <a:endParaRPr lang="en-US" altLang="ko-KR" sz="800" dirty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altLang="ko-KR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	</a:t>
            </a:r>
            <a:r>
              <a:rPr lang="ko-KR" altLang="en-US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가장 </a:t>
            </a:r>
            <a:r>
              <a:rPr lang="ko-KR" altLang="en-US" sz="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핫한</a:t>
            </a:r>
            <a:r>
              <a:rPr lang="ko-KR" altLang="en-U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ko-KR" altLang="en-US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것과 가장 차가운 것을 찾는다</a:t>
            </a:r>
            <a:r>
              <a:rPr lang="en-US" altLang="ko-KR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. </a:t>
            </a:r>
            <a:r>
              <a:rPr lang="ko-KR" altLang="en-US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찾아서 인덱스를 </a:t>
            </a:r>
            <a:r>
              <a:rPr lang="en-US" altLang="ko-KR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HI, CI </a:t>
            </a:r>
            <a:r>
              <a:rPr lang="ko-KR" altLang="en-US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에 저장</a:t>
            </a:r>
            <a:endParaRPr lang="en-US" altLang="ko-KR" sz="800" dirty="0" smtClean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endParaRPr lang="en-US" altLang="ko-KR" sz="800" dirty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altLang="ko-KR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HI, CI </a:t>
            </a:r>
            <a:r>
              <a:rPr lang="ko-KR" altLang="en-US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결과를 반환</a:t>
            </a:r>
            <a:endParaRPr lang="en-US" altLang="ko-KR" sz="800" dirty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2021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pagePrediction</a:t>
            </a:r>
            <a:endParaRPr kumimoji="1"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604434" y="3264923"/>
            <a:ext cx="4744462" cy="995144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Algorithm </a:t>
            </a:r>
            <a:r>
              <a:rPr lang="en-US" altLang="ko-KR" sz="11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pagePrediction</a:t>
            </a:r>
            <a:r>
              <a:rPr lang="en-US" altLang="ko-K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()</a:t>
            </a:r>
            <a:endParaRPr lang="en-US" altLang="ko-KR" sz="1100" dirty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endParaRPr lang="en-US" altLang="ko-KR" sz="1100" b="1" baseline="-25000" dirty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</a:endParaRPr>
          </a:p>
          <a:p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Input :	</a:t>
            </a:r>
            <a:endParaRPr lang="en-US" altLang="ko-KR" sz="1100" b="1" baseline="-25000" dirty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228600" indent="-228600">
              <a:buAutoNum type="arabicPeriod"/>
            </a:pPr>
            <a:endParaRPr lang="en-US" altLang="ko-KR" sz="1100" i="1" dirty="0" smtClean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228600" indent="-228600">
              <a:buAutoNum type="arabicPeriod"/>
            </a:pPr>
            <a:r>
              <a:rPr lang="ko-KR" altLang="en-US" sz="11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논문 참조</a:t>
            </a:r>
            <a:endParaRPr lang="en-US" altLang="ko-KR" sz="1100" i="1" dirty="0" smtClean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endParaRPr lang="en-US" altLang="ko-KR" sz="1100" i="1" baseline="-25000" dirty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29920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Migration</a:t>
            </a:r>
            <a:endParaRPr kumimoji="1"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604434" y="3264923"/>
            <a:ext cx="4744462" cy="1672253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Algorithm </a:t>
            </a:r>
            <a:r>
              <a:rPr lang="en-US" altLang="ko-K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migration(</a:t>
            </a:r>
            <a:r>
              <a:rPr lang="en-US" altLang="ko-KR" sz="11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</a:t>
            </a:r>
            <a:r>
              <a:rPr lang="en-US" altLang="ko-KR" sz="1100" i="1" baseline="-25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,</a:t>
            </a:r>
            <a:r>
              <a:rPr lang="en-US" altLang="ko-K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altLang="ko-KR" sz="11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HI, CI </a:t>
            </a:r>
            <a:r>
              <a:rPr lang="en-US" altLang="ko-K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</a:p>
          <a:p>
            <a:endParaRPr lang="en-US" altLang="ko-KR" sz="1100" b="1" baseline="-25000" dirty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</a:endParaRPr>
          </a:p>
          <a:p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Input :	</a:t>
            </a:r>
            <a:r>
              <a:rPr lang="en-US" altLang="ko-KR" sz="11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 – Monitor</a:t>
            </a:r>
          </a:p>
          <a:p>
            <a:r>
              <a:rPr lang="en-US" altLang="ko-KR" sz="11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	</a:t>
            </a:r>
            <a:r>
              <a:rPr lang="en-US" altLang="ko-KR" sz="11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HI</a:t>
            </a:r>
            <a:r>
              <a:rPr lang="en-US" altLang="ko-K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– Hottest Index</a:t>
            </a:r>
          </a:p>
          <a:p>
            <a:r>
              <a:rPr lang="en-US" altLang="ko-KR" sz="11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	CI</a:t>
            </a:r>
            <a:r>
              <a:rPr lang="en-US" altLang="ko-K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 – </a:t>
            </a:r>
            <a:r>
              <a:rPr lang="en-US" altLang="ko-K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ColdestIndex</a:t>
            </a:r>
            <a:endParaRPr lang="en-US" altLang="ko-KR" sz="1100" dirty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endParaRPr lang="en-US" altLang="ko-KR" sz="1100" b="1" baseline="-25000" dirty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1.</a:t>
            </a:r>
            <a:r>
              <a:rPr lang="en-US" altLang="ko-KR" sz="11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  If  </a:t>
            </a:r>
            <a:r>
              <a:rPr lang="en-US" altLang="ko-KR" sz="11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!</a:t>
            </a:r>
            <a:r>
              <a:rPr lang="en-US" altLang="ko-KR" sz="11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</a:t>
            </a:r>
            <a:r>
              <a:rPr lang="en-US" altLang="ko-KR" sz="1100" i="1" baseline="-25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altLang="ko-KR" sz="1100" b="1" i="1" baseline="300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HI </a:t>
            </a:r>
            <a:r>
              <a:rPr lang="en-US" altLang="ko-KR" sz="11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and !</a:t>
            </a:r>
            <a:r>
              <a:rPr lang="en-US" altLang="ko-KR" sz="11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isOverflow</a:t>
            </a:r>
            <a:r>
              <a:rPr lang="en-US" altLang="ko-KR" sz="11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()</a:t>
            </a:r>
            <a:endParaRPr lang="en-US" altLang="ko-KR" sz="1100" i="1" baseline="30000" dirty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2.   </a:t>
            </a:r>
            <a:r>
              <a:rPr lang="en-US" altLang="ko-KR" sz="11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   migration(HI, MCDRAM ← DRAM)</a:t>
            </a:r>
            <a:endParaRPr lang="en-US" altLang="ko-KR" sz="1100" i="1" baseline="-25000" dirty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3.</a:t>
            </a:r>
            <a:r>
              <a:rPr lang="en-US" altLang="ko-KR" sz="11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  If  </a:t>
            </a:r>
            <a:r>
              <a:rPr lang="en-US" altLang="ko-KR" sz="11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!</a:t>
            </a:r>
            <a:r>
              <a:rPr lang="en-US" altLang="ko-KR" sz="11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</a:t>
            </a:r>
            <a:r>
              <a:rPr lang="en-US" altLang="ko-KR" sz="1100" i="1" baseline="-25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altLang="ko-KR" sz="1100" b="1" i="1" baseline="300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CI </a:t>
            </a:r>
            <a:r>
              <a:rPr lang="en-US" altLang="ko-KR" sz="11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and </a:t>
            </a:r>
            <a:r>
              <a:rPr lang="en-US" altLang="ko-KR" sz="11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isOverflow</a:t>
            </a:r>
            <a:r>
              <a:rPr lang="en-US" altLang="ko-KR" sz="11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()</a:t>
            </a:r>
          </a:p>
          <a:p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4.</a:t>
            </a:r>
            <a:r>
              <a:rPr lang="en-US" altLang="ko-KR" sz="11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      migration(HI, DRAM← MCDRAM)</a:t>
            </a:r>
            <a:endParaRPr lang="en-US" altLang="ko-KR" sz="1100" i="1" baseline="-25000" dirty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6609339" y="3264923"/>
            <a:ext cx="4744462" cy="1672253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Algorithm </a:t>
            </a:r>
            <a:r>
              <a:rPr lang="en-US" altLang="ko-K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migration(</a:t>
            </a:r>
            <a:r>
              <a:rPr lang="en-US" altLang="ko-KR" sz="11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</a:t>
            </a:r>
            <a:r>
              <a:rPr lang="en-US" altLang="ko-KR" sz="1100" i="1" baseline="-25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,</a:t>
            </a:r>
            <a:r>
              <a:rPr lang="en-US" altLang="ko-K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altLang="ko-KR" sz="11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HI, CI </a:t>
            </a:r>
            <a:r>
              <a:rPr lang="en-US" altLang="ko-K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</a:p>
          <a:p>
            <a:endParaRPr lang="en-US" altLang="ko-KR" sz="1100" b="1" baseline="-25000" dirty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</a:endParaRPr>
          </a:p>
          <a:p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Input :	</a:t>
            </a:r>
            <a:r>
              <a:rPr lang="en-US" altLang="ko-KR" sz="11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 – Monitor</a:t>
            </a:r>
          </a:p>
          <a:p>
            <a:r>
              <a:rPr lang="en-US" altLang="ko-KR" sz="11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	</a:t>
            </a:r>
            <a:r>
              <a:rPr lang="en-US" altLang="ko-KR" sz="11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HI</a:t>
            </a:r>
            <a:r>
              <a:rPr lang="en-US" altLang="ko-K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– Hottest Index</a:t>
            </a:r>
          </a:p>
          <a:p>
            <a:r>
              <a:rPr lang="en-US" altLang="ko-KR" sz="11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	CI</a:t>
            </a:r>
            <a:r>
              <a:rPr lang="en-US" altLang="ko-K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 – </a:t>
            </a:r>
            <a:r>
              <a:rPr lang="en-US" altLang="ko-K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ColdestIndex</a:t>
            </a:r>
            <a:endParaRPr lang="en-US" altLang="ko-KR" sz="1100" dirty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endParaRPr lang="en-US" altLang="ko-KR" sz="1100" b="1" baseline="-25000" dirty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1.</a:t>
            </a:r>
            <a:r>
              <a:rPr lang="en-US" altLang="ko-KR" sz="11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  If  </a:t>
            </a:r>
            <a:r>
              <a:rPr lang="en-US" altLang="ko-KR" sz="11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!</a:t>
            </a:r>
            <a:r>
              <a:rPr lang="en-US" altLang="ko-KR" sz="11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</a:t>
            </a:r>
            <a:r>
              <a:rPr lang="en-US" altLang="ko-KR" sz="1100" i="1" baseline="-25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altLang="ko-KR" sz="1100" b="1" i="1" baseline="300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HI </a:t>
            </a:r>
            <a:r>
              <a:rPr lang="en-US" altLang="ko-KR" sz="11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and !</a:t>
            </a:r>
            <a:r>
              <a:rPr lang="en-US" altLang="ko-KR" sz="11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isOverflow</a:t>
            </a:r>
            <a:r>
              <a:rPr lang="en-US" altLang="ko-KR" sz="11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()</a:t>
            </a:r>
            <a:endParaRPr lang="en-US" altLang="ko-KR" sz="1100" i="1" baseline="30000" dirty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2.   </a:t>
            </a:r>
            <a:r>
              <a:rPr lang="en-US" altLang="ko-KR" sz="11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   migration(HI, MCDRAM ← DRAM)</a:t>
            </a:r>
            <a:endParaRPr lang="en-US" altLang="ko-KR" sz="1100" i="1" baseline="-25000" dirty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3.</a:t>
            </a:r>
            <a:r>
              <a:rPr lang="en-US" altLang="ko-KR" sz="11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  If  </a:t>
            </a:r>
            <a:r>
              <a:rPr lang="en-US" altLang="ko-KR" sz="11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!</a:t>
            </a:r>
            <a:r>
              <a:rPr lang="en-US" altLang="ko-KR" sz="11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</a:t>
            </a:r>
            <a:r>
              <a:rPr lang="en-US" altLang="ko-KR" sz="1100" i="1" baseline="-25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</a:t>
            </a:r>
            <a:r>
              <a:rPr lang="en-US" altLang="ko-K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altLang="ko-KR" sz="1100" b="1" i="1" baseline="300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CI </a:t>
            </a:r>
            <a:r>
              <a:rPr lang="en-US" altLang="ko-KR" sz="11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and </a:t>
            </a:r>
            <a:r>
              <a:rPr lang="en-US" altLang="ko-KR" sz="11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isOverflow</a:t>
            </a:r>
            <a:r>
              <a:rPr lang="en-US" altLang="ko-KR" sz="11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()</a:t>
            </a:r>
          </a:p>
          <a:p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4.</a:t>
            </a:r>
            <a:r>
              <a:rPr lang="en-US" altLang="ko-KR" sz="11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      migration(HI, DRAM← MCDRAM)</a:t>
            </a:r>
            <a:endParaRPr lang="en-US" altLang="ko-KR" sz="1100" i="1" baseline="-25000" dirty="0">
              <a:solidFill>
                <a:schemeClr val="tx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6932851"/>
      </p:ext>
    </p:extLst>
  </p:cSld>
  <p:clrMapOvr>
    <a:masterClrMapping/>
  </p:clrMapOvr>
</p:sld>
</file>

<file path=ppt/theme/theme1.xml><?xml version="1.0" encoding="utf-8"?>
<a:theme xmlns:a="http://schemas.openxmlformats.org/drawingml/2006/main" name="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come to PowerPoint.potx" id="{43699C43-EC89-4A55-9A99-3FD944590577}" vid="{3C36ED3A-1C33-4ECB-8650-37D568EF454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3DEC53A-9DF1-4780-BE92-17E971B7A9E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Welcome to PowerPoint</Template>
  <TotalTime>15984</TotalTime>
  <Words>249</Words>
  <Application>Microsoft Office PowerPoint</Application>
  <PresentationFormat>와이드스크린</PresentationFormat>
  <Paragraphs>173</Paragraphs>
  <Slides>7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4" baseType="lpstr">
      <vt:lpstr>Adobe 고딕 Std B</vt:lpstr>
      <vt:lpstr>Arial</vt:lpstr>
      <vt:lpstr>Calibri</vt:lpstr>
      <vt:lpstr>Cambria Math</vt:lpstr>
      <vt:lpstr>Segoe UI</vt:lpstr>
      <vt:lpstr>Segoe UI Light</vt:lpstr>
      <vt:lpstr>WelcomeDoc</vt:lpstr>
      <vt:lpstr>Pseudo Code</vt:lpstr>
      <vt:lpstr>Application Migration Policy</vt:lpstr>
      <vt:lpstr>Policy</vt:lpstr>
      <vt:lpstr>appMonitoring </vt:lpstr>
      <vt:lpstr>appSelection</vt:lpstr>
      <vt:lpstr>pagePrediction</vt:lpstr>
      <vt:lpstr>Migration</vt:lpstr>
    </vt:vector>
  </TitlesOfParts>
  <Company>Microsoft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음성 기반 회의록</dc:title>
  <dc:creator>Registered User</dc:creator>
  <cp:keywords/>
  <cp:lastModifiedBy>wku</cp:lastModifiedBy>
  <cp:revision>1036</cp:revision>
  <dcterms:created xsi:type="dcterms:W3CDTF">2017-06-04T12:35:01Z</dcterms:created>
  <dcterms:modified xsi:type="dcterms:W3CDTF">2018-09-19T09:13:06Z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TC029239449991</vt:lpwstr>
  </property>
</Properties>
</file>